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9"/>
  </p:notesMasterIdLst>
  <p:sldIdLst>
    <p:sldId id="256" r:id="rId5"/>
    <p:sldId id="490" r:id="rId6"/>
    <p:sldId id="2102937639" r:id="rId7"/>
    <p:sldId id="2102937638" r:id="rId8"/>
    <p:sldId id="272" r:id="rId9"/>
    <p:sldId id="2102937651" r:id="rId10"/>
    <p:sldId id="2102937622" r:id="rId11"/>
    <p:sldId id="2102937641" r:id="rId12"/>
    <p:sldId id="2102937636" r:id="rId13"/>
    <p:sldId id="2102937629" r:id="rId14"/>
    <p:sldId id="2102937640" r:id="rId15"/>
    <p:sldId id="2102937630" r:id="rId16"/>
    <p:sldId id="2102937632" r:id="rId17"/>
    <p:sldId id="2102937652" r:id="rId18"/>
    <p:sldId id="2102937626" r:id="rId19"/>
    <p:sldId id="2102937624" r:id="rId20"/>
    <p:sldId id="2102937648" r:id="rId21"/>
    <p:sldId id="2102937649" r:id="rId22"/>
    <p:sldId id="2102937633" r:id="rId23"/>
    <p:sldId id="2102937634" r:id="rId24"/>
    <p:sldId id="2147376555" r:id="rId25"/>
    <p:sldId id="2147376556" r:id="rId26"/>
    <p:sldId id="274" r:id="rId27"/>
    <p:sldId id="2147376557" r:id="rId2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A73"/>
    <a:srgbClr val="D12E28"/>
    <a:srgbClr val="06031B"/>
    <a:srgbClr val="878787"/>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04F3B-293E-4AA9-A272-E23A9148A616}" v="4" dt="2025-10-05T11:27:11.951"/>
    <p1510:client id="{F9F503FA-4340-45E4-9EBC-DF41281FE722}" v="2" dt="2025-10-05T10:30:2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9" autoAdjust="0"/>
    <p:restoredTop sz="96165"/>
  </p:normalViewPr>
  <p:slideViewPr>
    <p:cSldViewPr snapToGrid="0">
      <p:cViewPr varScale="1">
        <p:scale>
          <a:sx n="111" d="100"/>
          <a:sy n="111" d="100"/>
        </p:scale>
        <p:origin x="1098" y="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3-4BF9-84C8-E5BA240C73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3-4BF9-84C8-E5BA240C73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D3-4BF9-84C8-E5BA240C73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D3-4BF9-84C8-E5BA240C73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D3-4BF9-84C8-E5BA240C730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c:v>
                </c:pt>
                <c:pt idx="1">
                  <c:v>EU</c:v>
                </c:pt>
                <c:pt idx="2">
                  <c:v>China</c:v>
                </c:pt>
                <c:pt idx="3">
                  <c:v>Japan</c:v>
                </c:pt>
                <c:pt idx="4">
                  <c:v>Rest of the Worlds</c:v>
                </c:pt>
              </c:strCache>
            </c:strRef>
          </c:cat>
          <c:val>
            <c:numRef>
              <c:f>Sheet1!$B$2:$B$6</c:f>
              <c:numCache>
                <c:formatCode>0.00%</c:formatCode>
                <c:ptCount val="5"/>
                <c:pt idx="0">
                  <c:v>0.40100000000000002</c:v>
                </c:pt>
                <c:pt idx="1">
                  <c:v>0.184</c:v>
                </c:pt>
                <c:pt idx="2">
                  <c:v>0.17299999999999999</c:v>
                </c:pt>
                <c:pt idx="3">
                  <c:v>7.2999999999999995E-2</c:v>
                </c:pt>
                <c:pt idx="4">
                  <c:v>0.17299999999999999</c:v>
                </c:pt>
              </c:numCache>
            </c:numRef>
          </c:val>
          <c:extLst>
            <c:ext xmlns:c16="http://schemas.microsoft.com/office/drawing/2014/chart" uri="{C3380CC4-5D6E-409C-BE32-E72D297353CC}">
              <c16:uniqueId val="{00000000-E9A7-4B95-BDEA-5532F7F4ED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1"/>
          <c:order val="1"/>
          <c:tx>
            <c:strRef>
              <c:f>Sheet1!$C$1</c:f>
              <c:strCache>
                <c:ptCount val="1"/>
                <c:pt idx="0">
                  <c:v>2023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CA2-4179-8762-992C1B4CBC5A}"/>
              </c:ext>
            </c:extLst>
          </c:dPt>
          <c:cat>
            <c:strRef>
              <c:f>Sheet1!$A$2:$A$13</c:f>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f>Sheet1!$C$2:$C$13</c:f>
              <c:numCache>
                <c:formatCode>General</c:formatCode>
                <c:ptCount val="12"/>
                <c:pt idx="0">
                  <c:v>55298.8</c:v>
                </c:pt>
                <c:pt idx="1">
                  <c:v>25829.7</c:v>
                </c:pt>
                <c:pt idx="2">
                  <c:v>22913.5</c:v>
                </c:pt>
                <c:pt idx="3">
                  <c:v>11495.7</c:v>
                </c:pt>
                <c:pt idx="4">
                  <c:v>7035.2</c:v>
                </c:pt>
                <c:pt idx="5">
                  <c:v>5841</c:v>
                </c:pt>
                <c:pt idx="6">
                  <c:v>4317.8999999999996</c:v>
                </c:pt>
                <c:pt idx="7">
                  <c:v>3794.6</c:v>
                </c:pt>
                <c:pt idx="8">
                  <c:v>2258.6</c:v>
                </c:pt>
                <c:pt idx="9">
                  <c:v>921.2</c:v>
                </c:pt>
                <c:pt idx="10">
                  <c:v>751.9</c:v>
                </c:pt>
                <c:pt idx="11">
                  <c:v>217.1</c:v>
                </c:pt>
              </c:numCache>
            </c:numRef>
          </c:val>
          <c:extLst>
            <c:ext xmlns:c16="http://schemas.microsoft.com/office/drawing/2014/chart" uri="{C3380CC4-5D6E-409C-BE32-E72D297353CC}">
              <c16:uniqueId val="{00000001-F911-4C24-9606-06392C80BC52}"/>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2013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9-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B-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D-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F-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21-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23-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5-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7-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9-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2B-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2D-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2F-FCA2-4179-8762-992C1B4CBC5A}"/>
                    </c:ext>
                  </c:extLst>
                </c:dPt>
                <c:cat>
                  <c:strRef>
                    <c:extLst>
                      <c:ext uri="{02D57815-91ED-43cb-92C2-25804820EDAC}">
                        <c15:formulaRef>
                          <c15:sqref>Sheet1!$A$2:$A$13</c15:sqref>
                        </c15:formulaRef>
                      </c:ext>
                    </c:extLst>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extLst>
                      <c:ext uri="{02D57815-91ED-43cb-92C2-25804820EDAC}">
                        <c15:formulaRef>
                          <c15:sqref>Sheet1!$B$2:$B$13</c15:sqref>
                        </c15:formulaRef>
                      </c:ext>
                    </c:extLst>
                    <c:numCache>
                      <c:formatCode>General</c:formatCode>
                      <c:ptCount val="12"/>
                      <c:pt idx="0">
                        <c:v>32729.7</c:v>
                      </c:pt>
                      <c:pt idx="1">
                        <c:v>22662.6</c:v>
                      </c:pt>
                      <c:pt idx="2">
                        <c:v>4960.8</c:v>
                      </c:pt>
                      <c:pt idx="3">
                        <c:v>11900.3</c:v>
                      </c:pt>
                      <c:pt idx="4">
                        <c:v>1343.3</c:v>
                      </c:pt>
                      <c:pt idx="5">
                        <c:v>5555.1</c:v>
                      </c:pt>
                      <c:pt idx="6">
                        <c:v>2241.9</c:v>
                      </c:pt>
                      <c:pt idx="7">
                        <c:v>948.4</c:v>
                      </c:pt>
                      <c:pt idx="8">
                        <c:v>1979.9</c:v>
                      </c:pt>
                      <c:pt idx="9">
                        <c:v>461.8</c:v>
                      </c:pt>
                      <c:pt idx="10">
                        <c:v>331.4</c:v>
                      </c:pt>
                      <c:pt idx="11">
                        <c:v>109.9</c:v>
                      </c:pt>
                    </c:numCache>
                  </c:numRef>
                </c:val>
                <c:extLst>
                  <c:ext xmlns:c16="http://schemas.microsoft.com/office/drawing/2014/chart" uri="{C3380CC4-5D6E-409C-BE32-E72D297353CC}">
                    <c16:uniqueId val="{00000000-F911-4C24-9606-06392C80BC52}"/>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Global Equity Issuance ($Tn)</c:v>
                </c:pt>
              </c:strCache>
            </c:strRef>
          </c:tx>
          <c:spPr>
            <a:solidFill>
              <a:schemeClr val="accent1"/>
            </a:solidFill>
            <a:ln>
              <a:noFill/>
            </a:ln>
            <a:effectLst/>
          </c:spPr>
          <c:invertIfNegative val="0"/>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0.73450000000000004</c:v>
                </c:pt>
                <c:pt idx="1">
                  <c:v>0.72070000000000001</c:v>
                </c:pt>
                <c:pt idx="2">
                  <c:v>0.58839999999999992</c:v>
                </c:pt>
                <c:pt idx="3">
                  <c:v>0.6734</c:v>
                </c:pt>
                <c:pt idx="4">
                  <c:v>0.54630000000000001</c:v>
                </c:pt>
                <c:pt idx="5">
                  <c:v>0.54349999999999998</c:v>
                </c:pt>
                <c:pt idx="6">
                  <c:v>0.83660000000000001</c:v>
                </c:pt>
                <c:pt idx="7">
                  <c:v>1.0512000000000001</c:v>
                </c:pt>
                <c:pt idx="8">
                  <c:v>0.40860000000000002</c:v>
                </c:pt>
                <c:pt idx="9">
                  <c:v>0.42219999999999996</c:v>
                </c:pt>
                <c:pt idx="10">
                  <c:v>0.60099999999999998</c:v>
                </c:pt>
              </c:numCache>
            </c:numRef>
          </c:val>
          <c:extLst>
            <c:ext xmlns:c16="http://schemas.microsoft.com/office/drawing/2014/chart" uri="{C3380CC4-5D6E-409C-BE32-E72D297353CC}">
              <c16:uniqueId val="{00000000-0EF1-46A2-8C4E-A364328C949C}"/>
            </c:ext>
          </c:extLst>
        </c:ser>
        <c:dLbls>
          <c:showLegendKey val="0"/>
          <c:showVal val="0"/>
          <c:showCatName val="0"/>
          <c:showSerName val="0"/>
          <c:showPercent val="0"/>
          <c:showBubbleSize val="0"/>
        </c:dLbls>
        <c:gapWidth val="182"/>
        <c:axId val="1741533871"/>
        <c:axId val="1741534831"/>
      </c:barChart>
      <c:catAx>
        <c:axId val="17415338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1534831"/>
        <c:crosses val="autoZero"/>
        <c:auto val="1"/>
        <c:lblAlgn val="ctr"/>
        <c:lblOffset val="100"/>
        <c:noMultiLvlLbl val="0"/>
      </c:catAx>
      <c:valAx>
        <c:axId val="17415348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1533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Global Long-term Fixed Income Issuance ($Tn)</c:v>
                </c:pt>
              </c:strCache>
            </c:strRef>
          </c:tx>
          <c:spPr>
            <a:solidFill>
              <a:schemeClr val="accent1"/>
            </a:solidFill>
            <a:ln>
              <a:noFill/>
            </a:ln>
            <a:effectLst/>
          </c:spPr>
          <c:invertIfNegative val="0"/>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19</c:v>
                </c:pt>
                <c:pt idx="1">
                  <c:v>19.100000000000001</c:v>
                </c:pt>
                <c:pt idx="2">
                  <c:v>19</c:v>
                </c:pt>
                <c:pt idx="3">
                  <c:v>20.5</c:v>
                </c:pt>
                <c:pt idx="4">
                  <c:v>19.3</c:v>
                </c:pt>
                <c:pt idx="5">
                  <c:v>19.3</c:v>
                </c:pt>
                <c:pt idx="6">
                  <c:v>19.2</c:v>
                </c:pt>
                <c:pt idx="7">
                  <c:v>21.8</c:v>
                </c:pt>
                <c:pt idx="8">
                  <c:v>21</c:v>
                </c:pt>
                <c:pt idx="9">
                  <c:v>20.399999999999999</c:v>
                </c:pt>
                <c:pt idx="10">
                  <c:v>22.7</c:v>
                </c:pt>
              </c:numCache>
            </c:numRef>
          </c:val>
          <c:extLst>
            <c:ext xmlns:c16="http://schemas.microsoft.com/office/drawing/2014/chart" uri="{C3380CC4-5D6E-409C-BE32-E72D297353CC}">
              <c16:uniqueId val="{00000000-BD26-46D1-8D80-9171B1BDE8F9}"/>
            </c:ext>
          </c:extLst>
        </c:ser>
        <c:dLbls>
          <c:showLegendKey val="0"/>
          <c:showVal val="0"/>
          <c:showCatName val="0"/>
          <c:showSerName val="0"/>
          <c:showPercent val="0"/>
          <c:showBubbleSize val="0"/>
        </c:dLbls>
        <c:gapWidth val="182"/>
        <c:axId val="935084079"/>
        <c:axId val="935097999"/>
      </c:barChart>
      <c:catAx>
        <c:axId val="935084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5097999"/>
        <c:crosses val="autoZero"/>
        <c:auto val="1"/>
        <c:lblAlgn val="ctr"/>
        <c:lblOffset val="100"/>
        <c:noMultiLvlLbl val="0"/>
      </c:catAx>
      <c:valAx>
        <c:axId val="9350979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5084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3-4BF9-84C8-E5BA240C73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3-4BF9-84C8-E5BA240C73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D3-4BF9-84C8-E5BA240C73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D3-4BF9-84C8-E5BA240C73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D3-4BF9-84C8-E5BA240C730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 Treasuries*</c:v>
                </c:pt>
                <c:pt idx="1">
                  <c:v>Corporate Bonds</c:v>
                </c:pt>
                <c:pt idx="2">
                  <c:v>Federal Agency/GSE</c:v>
                </c:pt>
                <c:pt idx="3">
                  <c:v>Mortgage/Asset Backed</c:v>
                </c:pt>
                <c:pt idx="4">
                  <c:v>Municipal Bonds</c:v>
                </c:pt>
              </c:strCache>
            </c:strRef>
          </c:cat>
          <c:val>
            <c:numRef>
              <c:f>Sheet1!$B$2:$B$6</c:f>
              <c:numCache>
                <c:formatCode>0.00%</c:formatCode>
                <c:ptCount val="5"/>
                <c:pt idx="0">
                  <c:v>0.61</c:v>
                </c:pt>
                <c:pt idx="1">
                  <c:v>0.2</c:v>
                </c:pt>
                <c:pt idx="2">
                  <c:v>0.1</c:v>
                </c:pt>
                <c:pt idx="3">
                  <c:v>0.05</c:v>
                </c:pt>
                <c:pt idx="4">
                  <c:v>0.04</c:v>
                </c:pt>
              </c:numCache>
            </c:numRef>
          </c:val>
          <c:extLst>
            <c:ext xmlns:c16="http://schemas.microsoft.com/office/drawing/2014/chart" uri="{C3380CC4-5D6E-409C-BE32-E72D297353CC}">
              <c16:uniqueId val="{00000000-E9A7-4B95-BDEA-5532F7F4ED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9-FCA2-4179-8762-992C1B4CBC5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B-FCA2-4179-8762-992C1B4CBC5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D-FCA2-4179-8762-992C1B4CBC5A}"/>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1F-FCA2-4179-8762-992C1B4CBC5A}"/>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21-FCA2-4179-8762-992C1B4CBC5A}"/>
              </c:ext>
            </c:extLst>
          </c:dPt>
          <c:cat>
            <c:strRef>
              <c:f>Sheet1!$A$2:$A$6</c:f>
              <c:strCache>
                <c:ptCount val="5"/>
                <c:pt idx="0">
                  <c:v>US Treasuries*</c:v>
                </c:pt>
                <c:pt idx="1">
                  <c:v>Corporate Bonds</c:v>
                </c:pt>
                <c:pt idx="2">
                  <c:v>Federal Agency/GSE</c:v>
                </c:pt>
                <c:pt idx="3">
                  <c:v>Mortgage/Asset Backed</c:v>
                </c:pt>
                <c:pt idx="4">
                  <c:v>Municipal Bonds</c:v>
                </c:pt>
              </c:strCache>
            </c:strRef>
          </c:cat>
          <c:val>
            <c:numRef>
              <c:f>Sheet1!$B$2:$B$6</c:f>
              <c:numCache>
                <c:formatCode>General</c:formatCode>
                <c:ptCount val="5"/>
                <c:pt idx="0">
                  <c:v>28.7</c:v>
                </c:pt>
                <c:pt idx="1">
                  <c:v>11.2</c:v>
                </c:pt>
                <c:pt idx="2">
                  <c:v>8</c:v>
                </c:pt>
                <c:pt idx="3">
                  <c:v>6</c:v>
                </c:pt>
                <c:pt idx="4">
                  <c:v>4</c:v>
                </c:pt>
              </c:numCache>
            </c:numRef>
          </c:val>
          <c:extLst xmlns:c15="http://schemas.microsoft.com/office/drawing/2012/chart">
            <c:ext xmlns:c16="http://schemas.microsoft.com/office/drawing/2014/chart" uri="{C3380CC4-5D6E-409C-BE32-E72D297353CC}">
              <c16:uniqueId val="{00000000-F911-4C24-9606-06392C80BC52}"/>
            </c:ext>
          </c:extLst>
        </c:ser>
        <c:dLbls>
          <c:showLegendKey val="0"/>
          <c:showVal val="0"/>
          <c:showCatName val="0"/>
          <c:showSerName val="0"/>
          <c:showPercent val="0"/>
          <c:showBubbleSize val="0"/>
          <c:showLeaderLines val="1"/>
        </c:dLbls>
        <c:firstSliceAng val="0"/>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NY Fed Reverse Repo in $bn  (L1)</c:v>
                </c:pt>
              </c:strCache>
            </c:strRef>
          </c:tx>
          <c:spPr>
            <a:solidFill>
              <a:schemeClr val="accent2"/>
            </a:solidFill>
            <a:ln>
              <a:noFill/>
            </a:ln>
            <a:effectLst/>
          </c:spPr>
          <c:invertIfNegative val="0"/>
          <c:cat>
            <c:numRef>
              <c:f>Sheet1!$A$2:$A$1154</c:f>
              <c:numCache>
                <c:formatCode>m/d/yyyy</c:formatCode>
                <c:ptCount val="1153"/>
                <c:pt idx="1">
                  <c:v>45805</c:v>
                </c:pt>
                <c:pt idx="2">
                  <c:v>45798</c:v>
                </c:pt>
                <c:pt idx="3">
                  <c:v>45791</c:v>
                </c:pt>
                <c:pt idx="4">
                  <c:v>45784</c:v>
                </c:pt>
                <c:pt idx="5">
                  <c:v>45777</c:v>
                </c:pt>
                <c:pt idx="6">
                  <c:v>45770</c:v>
                </c:pt>
                <c:pt idx="7">
                  <c:v>45763</c:v>
                </c:pt>
                <c:pt idx="8">
                  <c:v>45756</c:v>
                </c:pt>
                <c:pt idx="9">
                  <c:v>45749</c:v>
                </c:pt>
                <c:pt idx="10">
                  <c:v>45742</c:v>
                </c:pt>
                <c:pt idx="11">
                  <c:v>45735</c:v>
                </c:pt>
                <c:pt idx="12">
                  <c:v>45728</c:v>
                </c:pt>
                <c:pt idx="13">
                  <c:v>45721</c:v>
                </c:pt>
                <c:pt idx="14">
                  <c:v>45714</c:v>
                </c:pt>
                <c:pt idx="15">
                  <c:v>45707</c:v>
                </c:pt>
                <c:pt idx="16">
                  <c:v>45700</c:v>
                </c:pt>
                <c:pt idx="17">
                  <c:v>45693</c:v>
                </c:pt>
                <c:pt idx="18">
                  <c:v>45686</c:v>
                </c:pt>
                <c:pt idx="19">
                  <c:v>45679</c:v>
                </c:pt>
                <c:pt idx="20">
                  <c:v>45672</c:v>
                </c:pt>
                <c:pt idx="21">
                  <c:v>45672</c:v>
                </c:pt>
                <c:pt idx="22">
                  <c:v>45659</c:v>
                </c:pt>
                <c:pt idx="23">
                  <c:v>45657</c:v>
                </c:pt>
                <c:pt idx="24">
                  <c:v>45653</c:v>
                </c:pt>
                <c:pt idx="25">
                  <c:v>45637</c:v>
                </c:pt>
                <c:pt idx="26">
                  <c:v>45630</c:v>
                </c:pt>
                <c:pt idx="27">
                  <c:v>45623</c:v>
                </c:pt>
                <c:pt idx="28">
                  <c:v>45616</c:v>
                </c:pt>
                <c:pt idx="29">
                  <c:v>45609</c:v>
                </c:pt>
                <c:pt idx="30">
                  <c:v>45604</c:v>
                </c:pt>
                <c:pt idx="31">
                  <c:v>45597</c:v>
                </c:pt>
                <c:pt idx="32">
                  <c:v>45590</c:v>
                </c:pt>
                <c:pt idx="33">
                  <c:v>45583</c:v>
                </c:pt>
                <c:pt idx="34">
                  <c:v>45576</c:v>
                </c:pt>
                <c:pt idx="35">
                  <c:v>45569</c:v>
                </c:pt>
                <c:pt idx="36">
                  <c:v>45562</c:v>
                </c:pt>
                <c:pt idx="37">
                  <c:v>45555</c:v>
                </c:pt>
                <c:pt idx="38">
                  <c:v>45548</c:v>
                </c:pt>
                <c:pt idx="39">
                  <c:v>45541</c:v>
                </c:pt>
                <c:pt idx="40">
                  <c:v>45534</c:v>
                </c:pt>
                <c:pt idx="41">
                  <c:v>45527</c:v>
                </c:pt>
                <c:pt idx="42">
                  <c:v>45520</c:v>
                </c:pt>
                <c:pt idx="43">
                  <c:v>45513</c:v>
                </c:pt>
                <c:pt idx="44">
                  <c:v>45506</c:v>
                </c:pt>
                <c:pt idx="45">
                  <c:v>45499</c:v>
                </c:pt>
                <c:pt idx="46">
                  <c:v>45492</c:v>
                </c:pt>
                <c:pt idx="47">
                  <c:v>45485</c:v>
                </c:pt>
                <c:pt idx="48">
                  <c:v>45471</c:v>
                </c:pt>
                <c:pt idx="49">
                  <c:v>45464</c:v>
                </c:pt>
                <c:pt idx="50">
                  <c:v>45457</c:v>
                </c:pt>
                <c:pt idx="51">
                  <c:v>45450</c:v>
                </c:pt>
                <c:pt idx="52">
                  <c:v>45443</c:v>
                </c:pt>
                <c:pt idx="53">
                  <c:v>45436</c:v>
                </c:pt>
                <c:pt idx="54">
                  <c:v>45429</c:v>
                </c:pt>
                <c:pt idx="55">
                  <c:v>45422</c:v>
                </c:pt>
                <c:pt idx="56">
                  <c:v>45415</c:v>
                </c:pt>
                <c:pt idx="57">
                  <c:v>45408</c:v>
                </c:pt>
                <c:pt idx="58">
                  <c:v>45401</c:v>
                </c:pt>
                <c:pt idx="59">
                  <c:v>45394</c:v>
                </c:pt>
                <c:pt idx="60">
                  <c:v>45387</c:v>
                </c:pt>
                <c:pt idx="61">
                  <c:v>45380</c:v>
                </c:pt>
                <c:pt idx="62">
                  <c:v>45373</c:v>
                </c:pt>
                <c:pt idx="63">
                  <c:v>45366</c:v>
                </c:pt>
                <c:pt idx="64">
                  <c:v>45359</c:v>
                </c:pt>
                <c:pt idx="65">
                  <c:v>45352</c:v>
                </c:pt>
                <c:pt idx="66">
                  <c:v>45345</c:v>
                </c:pt>
                <c:pt idx="67">
                  <c:v>45338</c:v>
                </c:pt>
                <c:pt idx="68">
                  <c:v>45331</c:v>
                </c:pt>
                <c:pt idx="69">
                  <c:v>45324</c:v>
                </c:pt>
                <c:pt idx="70">
                  <c:v>45317</c:v>
                </c:pt>
                <c:pt idx="71">
                  <c:v>45310</c:v>
                </c:pt>
                <c:pt idx="72">
                  <c:v>45303</c:v>
                </c:pt>
                <c:pt idx="73">
                  <c:v>45296</c:v>
                </c:pt>
                <c:pt idx="74">
                  <c:v>45289</c:v>
                </c:pt>
                <c:pt idx="75">
                  <c:v>45282</c:v>
                </c:pt>
                <c:pt idx="76">
                  <c:v>45275</c:v>
                </c:pt>
                <c:pt idx="77">
                  <c:v>45268</c:v>
                </c:pt>
                <c:pt idx="78">
                  <c:v>45261</c:v>
                </c:pt>
                <c:pt idx="79">
                  <c:v>45247</c:v>
                </c:pt>
                <c:pt idx="80">
                  <c:v>45240</c:v>
                </c:pt>
                <c:pt idx="81">
                  <c:v>45233</c:v>
                </c:pt>
                <c:pt idx="82">
                  <c:v>45226</c:v>
                </c:pt>
                <c:pt idx="83">
                  <c:v>45219</c:v>
                </c:pt>
                <c:pt idx="84">
                  <c:v>45212</c:v>
                </c:pt>
                <c:pt idx="85">
                  <c:v>45205</c:v>
                </c:pt>
                <c:pt idx="86">
                  <c:v>45198</c:v>
                </c:pt>
                <c:pt idx="87">
                  <c:v>45191</c:v>
                </c:pt>
                <c:pt idx="88">
                  <c:v>45184</c:v>
                </c:pt>
                <c:pt idx="89">
                  <c:v>45177</c:v>
                </c:pt>
                <c:pt idx="90">
                  <c:v>45170</c:v>
                </c:pt>
                <c:pt idx="91">
                  <c:v>45163</c:v>
                </c:pt>
                <c:pt idx="92">
                  <c:v>45156</c:v>
                </c:pt>
                <c:pt idx="93">
                  <c:v>45149</c:v>
                </c:pt>
                <c:pt idx="94">
                  <c:v>45142</c:v>
                </c:pt>
                <c:pt idx="95">
                  <c:v>45135</c:v>
                </c:pt>
                <c:pt idx="96">
                  <c:v>45128</c:v>
                </c:pt>
                <c:pt idx="97">
                  <c:v>45121</c:v>
                </c:pt>
                <c:pt idx="98">
                  <c:v>45114</c:v>
                </c:pt>
                <c:pt idx="99">
                  <c:v>45107</c:v>
                </c:pt>
                <c:pt idx="100">
                  <c:v>45100</c:v>
                </c:pt>
                <c:pt idx="101">
                  <c:v>45093</c:v>
                </c:pt>
                <c:pt idx="102">
                  <c:v>45086</c:v>
                </c:pt>
                <c:pt idx="103">
                  <c:v>45079</c:v>
                </c:pt>
                <c:pt idx="104">
                  <c:v>45072</c:v>
                </c:pt>
                <c:pt idx="105">
                  <c:v>45065</c:v>
                </c:pt>
                <c:pt idx="106">
                  <c:v>45058</c:v>
                </c:pt>
                <c:pt idx="107">
                  <c:v>45051</c:v>
                </c:pt>
                <c:pt idx="108">
                  <c:v>45044</c:v>
                </c:pt>
                <c:pt idx="109">
                  <c:v>45037</c:v>
                </c:pt>
                <c:pt idx="110">
                  <c:v>45030</c:v>
                </c:pt>
                <c:pt idx="111">
                  <c:v>45023</c:v>
                </c:pt>
                <c:pt idx="112">
                  <c:v>45016</c:v>
                </c:pt>
                <c:pt idx="113">
                  <c:v>45009</c:v>
                </c:pt>
                <c:pt idx="114">
                  <c:v>45002</c:v>
                </c:pt>
                <c:pt idx="115">
                  <c:v>44995</c:v>
                </c:pt>
                <c:pt idx="116">
                  <c:v>44988</c:v>
                </c:pt>
                <c:pt idx="117">
                  <c:v>44981</c:v>
                </c:pt>
                <c:pt idx="118">
                  <c:v>44974</c:v>
                </c:pt>
                <c:pt idx="119">
                  <c:v>44967</c:v>
                </c:pt>
                <c:pt idx="120">
                  <c:v>44960</c:v>
                </c:pt>
                <c:pt idx="121">
                  <c:v>44953</c:v>
                </c:pt>
                <c:pt idx="122">
                  <c:v>44946</c:v>
                </c:pt>
                <c:pt idx="123">
                  <c:v>44939</c:v>
                </c:pt>
                <c:pt idx="124">
                  <c:v>44932</c:v>
                </c:pt>
                <c:pt idx="125">
                  <c:v>44925</c:v>
                </c:pt>
                <c:pt idx="126">
                  <c:v>44918</c:v>
                </c:pt>
                <c:pt idx="127">
                  <c:v>44911</c:v>
                </c:pt>
                <c:pt idx="128">
                  <c:v>44904</c:v>
                </c:pt>
                <c:pt idx="129">
                  <c:v>44897</c:v>
                </c:pt>
                <c:pt idx="130">
                  <c:v>44890</c:v>
                </c:pt>
                <c:pt idx="131">
                  <c:v>44883</c:v>
                </c:pt>
                <c:pt idx="132">
                  <c:v>44876</c:v>
                </c:pt>
                <c:pt idx="133">
                  <c:v>44869</c:v>
                </c:pt>
                <c:pt idx="134">
                  <c:v>44862</c:v>
                </c:pt>
                <c:pt idx="135">
                  <c:v>44855</c:v>
                </c:pt>
                <c:pt idx="136">
                  <c:v>44848</c:v>
                </c:pt>
                <c:pt idx="137">
                  <c:v>44841</c:v>
                </c:pt>
                <c:pt idx="138">
                  <c:v>44834</c:v>
                </c:pt>
                <c:pt idx="139">
                  <c:v>44827</c:v>
                </c:pt>
                <c:pt idx="140">
                  <c:v>44820</c:v>
                </c:pt>
                <c:pt idx="141">
                  <c:v>44813</c:v>
                </c:pt>
                <c:pt idx="142">
                  <c:v>44806</c:v>
                </c:pt>
                <c:pt idx="143">
                  <c:v>44799</c:v>
                </c:pt>
                <c:pt idx="144">
                  <c:v>44792</c:v>
                </c:pt>
                <c:pt idx="145">
                  <c:v>44785</c:v>
                </c:pt>
                <c:pt idx="146">
                  <c:v>44778</c:v>
                </c:pt>
                <c:pt idx="147">
                  <c:v>44771</c:v>
                </c:pt>
                <c:pt idx="148">
                  <c:v>44764</c:v>
                </c:pt>
                <c:pt idx="149">
                  <c:v>44757</c:v>
                </c:pt>
                <c:pt idx="150">
                  <c:v>44750</c:v>
                </c:pt>
                <c:pt idx="151">
                  <c:v>44743</c:v>
                </c:pt>
                <c:pt idx="152">
                  <c:v>44736</c:v>
                </c:pt>
                <c:pt idx="153">
                  <c:v>44729</c:v>
                </c:pt>
                <c:pt idx="154">
                  <c:v>44722</c:v>
                </c:pt>
                <c:pt idx="155">
                  <c:v>44715</c:v>
                </c:pt>
                <c:pt idx="156">
                  <c:v>44708</c:v>
                </c:pt>
                <c:pt idx="157">
                  <c:v>44701</c:v>
                </c:pt>
                <c:pt idx="158">
                  <c:v>44694</c:v>
                </c:pt>
                <c:pt idx="159">
                  <c:v>44687</c:v>
                </c:pt>
                <c:pt idx="160">
                  <c:v>44680</c:v>
                </c:pt>
                <c:pt idx="161">
                  <c:v>44673</c:v>
                </c:pt>
                <c:pt idx="162">
                  <c:v>44666</c:v>
                </c:pt>
                <c:pt idx="163">
                  <c:v>44659</c:v>
                </c:pt>
                <c:pt idx="164">
                  <c:v>44652</c:v>
                </c:pt>
                <c:pt idx="165">
                  <c:v>44645</c:v>
                </c:pt>
                <c:pt idx="166">
                  <c:v>44638</c:v>
                </c:pt>
                <c:pt idx="167">
                  <c:v>44631</c:v>
                </c:pt>
                <c:pt idx="168">
                  <c:v>44624</c:v>
                </c:pt>
                <c:pt idx="169">
                  <c:v>44617</c:v>
                </c:pt>
                <c:pt idx="170">
                  <c:v>44610</c:v>
                </c:pt>
                <c:pt idx="171">
                  <c:v>44603</c:v>
                </c:pt>
                <c:pt idx="172">
                  <c:v>44596</c:v>
                </c:pt>
                <c:pt idx="173">
                  <c:v>44589</c:v>
                </c:pt>
                <c:pt idx="174">
                  <c:v>44582</c:v>
                </c:pt>
                <c:pt idx="175">
                  <c:v>44575</c:v>
                </c:pt>
                <c:pt idx="176">
                  <c:v>44568</c:v>
                </c:pt>
                <c:pt idx="177">
                  <c:v>44561</c:v>
                </c:pt>
                <c:pt idx="178">
                  <c:v>44554</c:v>
                </c:pt>
                <c:pt idx="179">
                  <c:v>44547</c:v>
                </c:pt>
                <c:pt idx="180">
                  <c:v>44540</c:v>
                </c:pt>
                <c:pt idx="181">
                  <c:v>44533</c:v>
                </c:pt>
                <c:pt idx="182">
                  <c:v>44526</c:v>
                </c:pt>
                <c:pt idx="183">
                  <c:v>44519</c:v>
                </c:pt>
                <c:pt idx="184">
                  <c:v>44512</c:v>
                </c:pt>
                <c:pt idx="185">
                  <c:v>44505</c:v>
                </c:pt>
                <c:pt idx="186">
                  <c:v>44498</c:v>
                </c:pt>
                <c:pt idx="187">
                  <c:v>44491</c:v>
                </c:pt>
                <c:pt idx="188">
                  <c:v>44484</c:v>
                </c:pt>
                <c:pt idx="189">
                  <c:v>44477</c:v>
                </c:pt>
                <c:pt idx="190">
                  <c:v>44470</c:v>
                </c:pt>
                <c:pt idx="191">
                  <c:v>44463</c:v>
                </c:pt>
                <c:pt idx="192">
                  <c:v>44456</c:v>
                </c:pt>
                <c:pt idx="193">
                  <c:v>44449</c:v>
                </c:pt>
                <c:pt idx="194">
                  <c:v>44442</c:v>
                </c:pt>
                <c:pt idx="195">
                  <c:v>44435</c:v>
                </c:pt>
                <c:pt idx="196">
                  <c:v>45294</c:v>
                </c:pt>
                <c:pt idx="197">
                  <c:v>45287</c:v>
                </c:pt>
                <c:pt idx="198">
                  <c:v>45280</c:v>
                </c:pt>
                <c:pt idx="199">
                  <c:v>45273</c:v>
                </c:pt>
                <c:pt idx="200">
                  <c:v>45266</c:v>
                </c:pt>
                <c:pt idx="201">
                  <c:v>45259</c:v>
                </c:pt>
                <c:pt idx="202">
                  <c:v>45245</c:v>
                </c:pt>
                <c:pt idx="203">
                  <c:v>45238</c:v>
                </c:pt>
                <c:pt idx="204">
                  <c:v>45231</c:v>
                </c:pt>
                <c:pt idx="205">
                  <c:v>45224</c:v>
                </c:pt>
                <c:pt idx="206">
                  <c:v>45217</c:v>
                </c:pt>
                <c:pt idx="207">
                  <c:v>45210</c:v>
                </c:pt>
                <c:pt idx="208">
                  <c:v>45203</c:v>
                </c:pt>
                <c:pt idx="209">
                  <c:v>45196</c:v>
                </c:pt>
                <c:pt idx="210">
                  <c:v>45189</c:v>
                </c:pt>
                <c:pt idx="211">
                  <c:v>45182</c:v>
                </c:pt>
                <c:pt idx="212">
                  <c:v>45175</c:v>
                </c:pt>
                <c:pt idx="213">
                  <c:v>45168</c:v>
                </c:pt>
                <c:pt idx="214">
                  <c:v>45161</c:v>
                </c:pt>
                <c:pt idx="215">
                  <c:v>45154</c:v>
                </c:pt>
                <c:pt idx="216">
                  <c:v>45147</c:v>
                </c:pt>
                <c:pt idx="217">
                  <c:v>45140</c:v>
                </c:pt>
                <c:pt idx="218">
                  <c:v>45133</c:v>
                </c:pt>
                <c:pt idx="219">
                  <c:v>45126</c:v>
                </c:pt>
                <c:pt idx="220">
                  <c:v>45119</c:v>
                </c:pt>
                <c:pt idx="221">
                  <c:v>45112</c:v>
                </c:pt>
                <c:pt idx="222">
                  <c:v>45105</c:v>
                </c:pt>
                <c:pt idx="223">
                  <c:v>45098</c:v>
                </c:pt>
                <c:pt idx="224">
                  <c:v>45091</c:v>
                </c:pt>
                <c:pt idx="225">
                  <c:v>45084</c:v>
                </c:pt>
                <c:pt idx="226">
                  <c:v>45077</c:v>
                </c:pt>
                <c:pt idx="227">
                  <c:v>45070</c:v>
                </c:pt>
                <c:pt idx="228">
                  <c:v>45063</c:v>
                </c:pt>
                <c:pt idx="229">
                  <c:v>45056</c:v>
                </c:pt>
                <c:pt idx="230">
                  <c:v>45049</c:v>
                </c:pt>
                <c:pt idx="231">
                  <c:v>45042</c:v>
                </c:pt>
                <c:pt idx="232">
                  <c:v>45035</c:v>
                </c:pt>
                <c:pt idx="233">
                  <c:v>45028</c:v>
                </c:pt>
                <c:pt idx="234">
                  <c:v>45021</c:v>
                </c:pt>
                <c:pt idx="235">
                  <c:v>45014</c:v>
                </c:pt>
                <c:pt idx="236">
                  <c:v>45007</c:v>
                </c:pt>
                <c:pt idx="237">
                  <c:v>45000</c:v>
                </c:pt>
                <c:pt idx="238">
                  <c:v>44993</c:v>
                </c:pt>
                <c:pt idx="239">
                  <c:v>44986</c:v>
                </c:pt>
                <c:pt idx="240">
                  <c:v>44979</c:v>
                </c:pt>
                <c:pt idx="241">
                  <c:v>44972</c:v>
                </c:pt>
                <c:pt idx="242">
                  <c:v>44965</c:v>
                </c:pt>
                <c:pt idx="243">
                  <c:v>44958</c:v>
                </c:pt>
                <c:pt idx="244">
                  <c:v>44951</c:v>
                </c:pt>
                <c:pt idx="245">
                  <c:v>44944</c:v>
                </c:pt>
                <c:pt idx="246">
                  <c:v>44937</c:v>
                </c:pt>
                <c:pt idx="247">
                  <c:v>44930</c:v>
                </c:pt>
                <c:pt idx="248">
                  <c:v>44923</c:v>
                </c:pt>
                <c:pt idx="249">
                  <c:v>44916</c:v>
                </c:pt>
                <c:pt idx="250">
                  <c:v>44909</c:v>
                </c:pt>
                <c:pt idx="251">
                  <c:v>44902</c:v>
                </c:pt>
                <c:pt idx="252">
                  <c:v>44895</c:v>
                </c:pt>
                <c:pt idx="253">
                  <c:v>44888</c:v>
                </c:pt>
                <c:pt idx="254">
                  <c:v>44881</c:v>
                </c:pt>
                <c:pt idx="255">
                  <c:v>44874</c:v>
                </c:pt>
                <c:pt idx="256">
                  <c:v>44867</c:v>
                </c:pt>
                <c:pt idx="257">
                  <c:v>44860</c:v>
                </c:pt>
                <c:pt idx="258">
                  <c:v>44853</c:v>
                </c:pt>
                <c:pt idx="259">
                  <c:v>44846</c:v>
                </c:pt>
                <c:pt idx="260">
                  <c:v>44839</c:v>
                </c:pt>
                <c:pt idx="261">
                  <c:v>44832</c:v>
                </c:pt>
                <c:pt idx="262">
                  <c:v>44825</c:v>
                </c:pt>
                <c:pt idx="263">
                  <c:v>44818</c:v>
                </c:pt>
                <c:pt idx="264">
                  <c:v>44811</c:v>
                </c:pt>
                <c:pt idx="265">
                  <c:v>44804</c:v>
                </c:pt>
                <c:pt idx="266">
                  <c:v>44797</c:v>
                </c:pt>
                <c:pt idx="267">
                  <c:v>44790</c:v>
                </c:pt>
                <c:pt idx="268">
                  <c:v>44783</c:v>
                </c:pt>
                <c:pt idx="269">
                  <c:v>44776</c:v>
                </c:pt>
                <c:pt idx="270">
                  <c:v>44769</c:v>
                </c:pt>
                <c:pt idx="271">
                  <c:v>44762</c:v>
                </c:pt>
                <c:pt idx="272">
                  <c:v>44755</c:v>
                </c:pt>
                <c:pt idx="273">
                  <c:v>44748</c:v>
                </c:pt>
                <c:pt idx="274">
                  <c:v>44741</c:v>
                </c:pt>
                <c:pt idx="275">
                  <c:v>44734</c:v>
                </c:pt>
                <c:pt idx="276">
                  <c:v>44727</c:v>
                </c:pt>
                <c:pt idx="277">
                  <c:v>44720</c:v>
                </c:pt>
                <c:pt idx="278">
                  <c:v>44713</c:v>
                </c:pt>
                <c:pt idx="279">
                  <c:v>44706</c:v>
                </c:pt>
                <c:pt idx="280">
                  <c:v>44699</c:v>
                </c:pt>
                <c:pt idx="281">
                  <c:v>44692</c:v>
                </c:pt>
                <c:pt idx="282">
                  <c:v>44685</c:v>
                </c:pt>
                <c:pt idx="283">
                  <c:v>44678</c:v>
                </c:pt>
                <c:pt idx="284">
                  <c:v>44671</c:v>
                </c:pt>
                <c:pt idx="285">
                  <c:v>44664</c:v>
                </c:pt>
                <c:pt idx="286">
                  <c:v>44657</c:v>
                </c:pt>
                <c:pt idx="287">
                  <c:v>44650</c:v>
                </c:pt>
                <c:pt idx="288">
                  <c:v>44643</c:v>
                </c:pt>
                <c:pt idx="289">
                  <c:v>44636</c:v>
                </c:pt>
                <c:pt idx="290">
                  <c:v>44629</c:v>
                </c:pt>
                <c:pt idx="291">
                  <c:v>44622</c:v>
                </c:pt>
                <c:pt idx="292">
                  <c:v>44615</c:v>
                </c:pt>
                <c:pt idx="293">
                  <c:v>44608</c:v>
                </c:pt>
                <c:pt idx="294">
                  <c:v>44601</c:v>
                </c:pt>
                <c:pt idx="295">
                  <c:v>44594</c:v>
                </c:pt>
                <c:pt idx="296">
                  <c:v>44587</c:v>
                </c:pt>
                <c:pt idx="297">
                  <c:v>44580</c:v>
                </c:pt>
                <c:pt idx="298">
                  <c:v>44573</c:v>
                </c:pt>
                <c:pt idx="299">
                  <c:v>44566</c:v>
                </c:pt>
                <c:pt idx="300">
                  <c:v>44559</c:v>
                </c:pt>
                <c:pt idx="301">
                  <c:v>44552</c:v>
                </c:pt>
                <c:pt idx="302">
                  <c:v>44545</c:v>
                </c:pt>
                <c:pt idx="303">
                  <c:v>44538</c:v>
                </c:pt>
                <c:pt idx="304">
                  <c:v>44531</c:v>
                </c:pt>
                <c:pt idx="305">
                  <c:v>44524</c:v>
                </c:pt>
                <c:pt idx="306">
                  <c:v>44517</c:v>
                </c:pt>
                <c:pt idx="307">
                  <c:v>44510</c:v>
                </c:pt>
                <c:pt idx="308">
                  <c:v>44503</c:v>
                </c:pt>
                <c:pt idx="309">
                  <c:v>44496</c:v>
                </c:pt>
                <c:pt idx="310">
                  <c:v>44489</c:v>
                </c:pt>
                <c:pt idx="311">
                  <c:v>44482</c:v>
                </c:pt>
                <c:pt idx="312">
                  <c:v>44475</c:v>
                </c:pt>
                <c:pt idx="313">
                  <c:v>44468</c:v>
                </c:pt>
                <c:pt idx="314">
                  <c:v>44461</c:v>
                </c:pt>
                <c:pt idx="315">
                  <c:v>44454</c:v>
                </c:pt>
                <c:pt idx="316">
                  <c:v>44447</c:v>
                </c:pt>
                <c:pt idx="317">
                  <c:v>44440</c:v>
                </c:pt>
                <c:pt idx="318">
                  <c:v>44433</c:v>
                </c:pt>
                <c:pt idx="319">
                  <c:v>44426</c:v>
                </c:pt>
                <c:pt idx="320">
                  <c:v>44419</c:v>
                </c:pt>
                <c:pt idx="321">
                  <c:v>44412</c:v>
                </c:pt>
                <c:pt idx="322">
                  <c:v>44405</c:v>
                </c:pt>
                <c:pt idx="323">
                  <c:v>44398</c:v>
                </c:pt>
                <c:pt idx="324">
                  <c:v>44391</c:v>
                </c:pt>
                <c:pt idx="325">
                  <c:v>44384</c:v>
                </c:pt>
                <c:pt idx="326">
                  <c:v>44377</c:v>
                </c:pt>
                <c:pt idx="327">
                  <c:v>44370</c:v>
                </c:pt>
                <c:pt idx="328">
                  <c:v>44363</c:v>
                </c:pt>
                <c:pt idx="329">
                  <c:v>44356</c:v>
                </c:pt>
                <c:pt idx="330">
                  <c:v>44349</c:v>
                </c:pt>
                <c:pt idx="331">
                  <c:v>44342</c:v>
                </c:pt>
                <c:pt idx="332">
                  <c:v>44335</c:v>
                </c:pt>
                <c:pt idx="333">
                  <c:v>44328</c:v>
                </c:pt>
                <c:pt idx="334">
                  <c:v>44321</c:v>
                </c:pt>
                <c:pt idx="335">
                  <c:v>44314</c:v>
                </c:pt>
                <c:pt idx="336">
                  <c:v>44307</c:v>
                </c:pt>
                <c:pt idx="337">
                  <c:v>44300</c:v>
                </c:pt>
                <c:pt idx="338">
                  <c:v>44293</c:v>
                </c:pt>
                <c:pt idx="339">
                  <c:v>44286</c:v>
                </c:pt>
                <c:pt idx="340">
                  <c:v>44279</c:v>
                </c:pt>
                <c:pt idx="341">
                  <c:v>44272</c:v>
                </c:pt>
                <c:pt idx="342">
                  <c:v>44265</c:v>
                </c:pt>
                <c:pt idx="343">
                  <c:v>44258</c:v>
                </c:pt>
                <c:pt idx="344">
                  <c:v>44251</c:v>
                </c:pt>
                <c:pt idx="345">
                  <c:v>44244</c:v>
                </c:pt>
                <c:pt idx="346">
                  <c:v>44237</c:v>
                </c:pt>
                <c:pt idx="347">
                  <c:v>44230</c:v>
                </c:pt>
                <c:pt idx="348">
                  <c:v>44223</c:v>
                </c:pt>
                <c:pt idx="349">
                  <c:v>44216</c:v>
                </c:pt>
                <c:pt idx="350">
                  <c:v>44209</c:v>
                </c:pt>
                <c:pt idx="351">
                  <c:v>44202</c:v>
                </c:pt>
                <c:pt idx="352">
                  <c:v>44195</c:v>
                </c:pt>
                <c:pt idx="353">
                  <c:v>44188</c:v>
                </c:pt>
                <c:pt idx="354">
                  <c:v>44181</c:v>
                </c:pt>
                <c:pt idx="355">
                  <c:v>44174</c:v>
                </c:pt>
                <c:pt idx="356">
                  <c:v>44167</c:v>
                </c:pt>
                <c:pt idx="357">
                  <c:v>44160</c:v>
                </c:pt>
                <c:pt idx="358">
                  <c:v>44153</c:v>
                </c:pt>
                <c:pt idx="359">
                  <c:v>44146</c:v>
                </c:pt>
                <c:pt idx="360">
                  <c:v>44139</c:v>
                </c:pt>
                <c:pt idx="361">
                  <c:v>44132</c:v>
                </c:pt>
                <c:pt idx="362">
                  <c:v>44125</c:v>
                </c:pt>
                <c:pt idx="363">
                  <c:v>44118</c:v>
                </c:pt>
                <c:pt idx="364">
                  <c:v>44111</c:v>
                </c:pt>
                <c:pt idx="365">
                  <c:v>44104</c:v>
                </c:pt>
                <c:pt idx="366">
                  <c:v>44097</c:v>
                </c:pt>
                <c:pt idx="367">
                  <c:v>44090</c:v>
                </c:pt>
                <c:pt idx="368">
                  <c:v>44083</c:v>
                </c:pt>
                <c:pt idx="369">
                  <c:v>44076</c:v>
                </c:pt>
                <c:pt idx="370">
                  <c:v>44069</c:v>
                </c:pt>
                <c:pt idx="371">
                  <c:v>44062</c:v>
                </c:pt>
                <c:pt idx="372">
                  <c:v>44055</c:v>
                </c:pt>
                <c:pt idx="373">
                  <c:v>44048</c:v>
                </c:pt>
                <c:pt idx="374">
                  <c:v>44041</c:v>
                </c:pt>
                <c:pt idx="375">
                  <c:v>44034</c:v>
                </c:pt>
                <c:pt idx="376">
                  <c:v>44027</c:v>
                </c:pt>
                <c:pt idx="377">
                  <c:v>44020</c:v>
                </c:pt>
                <c:pt idx="378">
                  <c:v>44013</c:v>
                </c:pt>
                <c:pt idx="379">
                  <c:v>44006</c:v>
                </c:pt>
                <c:pt idx="380">
                  <c:v>43999</c:v>
                </c:pt>
                <c:pt idx="381">
                  <c:v>43992</c:v>
                </c:pt>
                <c:pt idx="382">
                  <c:v>43985</c:v>
                </c:pt>
                <c:pt idx="383">
                  <c:v>43978</c:v>
                </c:pt>
                <c:pt idx="384">
                  <c:v>43971</c:v>
                </c:pt>
                <c:pt idx="385">
                  <c:v>43964</c:v>
                </c:pt>
                <c:pt idx="386">
                  <c:v>43957</c:v>
                </c:pt>
                <c:pt idx="387">
                  <c:v>43950</c:v>
                </c:pt>
                <c:pt idx="388">
                  <c:v>43943</c:v>
                </c:pt>
                <c:pt idx="389">
                  <c:v>43936</c:v>
                </c:pt>
                <c:pt idx="390">
                  <c:v>43929</c:v>
                </c:pt>
                <c:pt idx="391">
                  <c:v>43922</c:v>
                </c:pt>
                <c:pt idx="392">
                  <c:v>43915</c:v>
                </c:pt>
                <c:pt idx="393">
                  <c:v>43908</c:v>
                </c:pt>
                <c:pt idx="394">
                  <c:v>43901</c:v>
                </c:pt>
                <c:pt idx="395">
                  <c:v>43894</c:v>
                </c:pt>
                <c:pt idx="396">
                  <c:v>43887</c:v>
                </c:pt>
                <c:pt idx="397">
                  <c:v>43880</c:v>
                </c:pt>
                <c:pt idx="398">
                  <c:v>43873</c:v>
                </c:pt>
                <c:pt idx="399">
                  <c:v>43866</c:v>
                </c:pt>
                <c:pt idx="400">
                  <c:v>43859</c:v>
                </c:pt>
                <c:pt idx="401">
                  <c:v>43852</c:v>
                </c:pt>
                <c:pt idx="402">
                  <c:v>43845</c:v>
                </c:pt>
                <c:pt idx="403">
                  <c:v>43838</c:v>
                </c:pt>
                <c:pt idx="404">
                  <c:v>43831</c:v>
                </c:pt>
                <c:pt idx="405">
                  <c:v>43824</c:v>
                </c:pt>
                <c:pt idx="406">
                  <c:v>43817</c:v>
                </c:pt>
                <c:pt idx="407">
                  <c:v>43810</c:v>
                </c:pt>
                <c:pt idx="408">
                  <c:v>43803</c:v>
                </c:pt>
                <c:pt idx="409">
                  <c:v>43796</c:v>
                </c:pt>
                <c:pt idx="410">
                  <c:v>43789</c:v>
                </c:pt>
                <c:pt idx="411">
                  <c:v>43782</c:v>
                </c:pt>
                <c:pt idx="412">
                  <c:v>43775</c:v>
                </c:pt>
                <c:pt idx="413">
                  <c:v>43768</c:v>
                </c:pt>
                <c:pt idx="414">
                  <c:v>43761</c:v>
                </c:pt>
                <c:pt idx="415">
                  <c:v>43754</c:v>
                </c:pt>
                <c:pt idx="416">
                  <c:v>43747</c:v>
                </c:pt>
                <c:pt idx="417">
                  <c:v>43740</c:v>
                </c:pt>
                <c:pt idx="418">
                  <c:v>43733</c:v>
                </c:pt>
                <c:pt idx="419">
                  <c:v>43726</c:v>
                </c:pt>
                <c:pt idx="420">
                  <c:v>43719</c:v>
                </c:pt>
                <c:pt idx="421">
                  <c:v>43712</c:v>
                </c:pt>
                <c:pt idx="422">
                  <c:v>43705</c:v>
                </c:pt>
                <c:pt idx="423">
                  <c:v>43698</c:v>
                </c:pt>
              </c:numCache>
            </c:numRef>
          </c:cat>
          <c:val>
            <c:numRef>
              <c:f>Sheet1!$C$2:$C$1154</c:f>
              <c:numCache>
                <c:formatCode>General</c:formatCode>
                <c:ptCount val="1153"/>
                <c:pt idx="1">
                  <c:v>154.84100000000001</c:v>
                </c:pt>
                <c:pt idx="2">
                  <c:v>136.79900000000001</c:v>
                </c:pt>
                <c:pt idx="3">
                  <c:v>142.27199999999999</c:v>
                </c:pt>
                <c:pt idx="4">
                  <c:v>147.88200000000001</c:v>
                </c:pt>
                <c:pt idx="5">
                  <c:v>94.021000000000001</c:v>
                </c:pt>
                <c:pt idx="6">
                  <c:v>58.6</c:v>
                </c:pt>
                <c:pt idx="7">
                  <c:v>98.531000000000006</c:v>
                </c:pt>
                <c:pt idx="8">
                  <c:v>184.499</c:v>
                </c:pt>
                <c:pt idx="9">
                  <c:v>286.57499999999999</c:v>
                </c:pt>
                <c:pt idx="10">
                  <c:v>200.85</c:v>
                </c:pt>
                <c:pt idx="11">
                  <c:v>126.23399999999999</c:v>
                </c:pt>
                <c:pt idx="12">
                  <c:v>136.30500000000001</c:v>
                </c:pt>
                <c:pt idx="13">
                  <c:v>234.422</c:v>
                </c:pt>
                <c:pt idx="14">
                  <c:v>68.983000000000004</c:v>
                </c:pt>
                <c:pt idx="15">
                  <c:v>58.77</c:v>
                </c:pt>
                <c:pt idx="16">
                  <c:v>95.248000000000005</c:v>
                </c:pt>
                <c:pt idx="17">
                  <c:v>187.91300000000001</c:v>
                </c:pt>
                <c:pt idx="18">
                  <c:v>104.877</c:v>
                </c:pt>
                <c:pt idx="19">
                  <c:v>118.327</c:v>
                </c:pt>
                <c:pt idx="20">
                  <c:v>178.8</c:v>
                </c:pt>
                <c:pt idx="21">
                  <c:v>119.98</c:v>
                </c:pt>
                <c:pt idx="22">
                  <c:v>239</c:v>
                </c:pt>
                <c:pt idx="23">
                  <c:v>473</c:v>
                </c:pt>
                <c:pt idx="24">
                  <c:v>268</c:v>
                </c:pt>
                <c:pt idx="25">
                  <c:v>180</c:v>
                </c:pt>
                <c:pt idx="26">
                  <c:v>162</c:v>
                </c:pt>
                <c:pt idx="27">
                  <c:v>169</c:v>
                </c:pt>
                <c:pt idx="28">
                  <c:v>218</c:v>
                </c:pt>
                <c:pt idx="29">
                  <c:v>238.10599999999999</c:v>
                </c:pt>
                <c:pt idx="30">
                  <c:v>163.62100000000001</c:v>
                </c:pt>
                <c:pt idx="31">
                  <c:v>155.476</c:v>
                </c:pt>
                <c:pt idx="32">
                  <c:v>227</c:v>
                </c:pt>
                <c:pt idx="33">
                  <c:v>259.892</c:v>
                </c:pt>
                <c:pt idx="34">
                  <c:v>331.73500000000001</c:v>
                </c:pt>
                <c:pt idx="35">
                  <c:v>330.012</c:v>
                </c:pt>
                <c:pt idx="36">
                  <c:v>436.51799999999997</c:v>
                </c:pt>
                <c:pt idx="37">
                  <c:v>339.31599999999997</c:v>
                </c:pt>
                <c:pt idx="38">
                  <c:v>284.95100000000002</c:v>
                </c:pt>
                <c:pt idx="39">
                  <c:v>299.27100000000002</c:v>
                </c:pt>
                <c:pt idx="40">
                  <c:v>433.13</c:v>
                </c:pt>
                <c:pt idx="41">
                  <c:v>312.89600000000002</c:v>
                </c:pt>
                <c:pt idx="42">
                  <c:v>330.31700000000001</c:v>
                </c:pt>
                <c:pt idx="43">
                  <c:v>312.19799999999998</c:v>
                </c:pt>
                <c:pt idx="44">
                  <c:v>338.47300000000001</c:v>
                </c:pt>
                <c:pt idx="45">
                  <c:v>381.25700000000001</c:v>
                </c:pt>
                <c:pt idx="46">
                  <c:v>379.80099999999999</c:v>
                </c:pt>
                <c:pt idx="47">
                  <c:v>406.59</c:v>
                </c:pt>
                <c:pt idx="48">
                  <c:v>664.57</c:v>
                </c:pt>
                <c:pt idx="49">
                  <c:v>421.04</c:v>
                </c:pt>
                <c:pt idx="50">
                  <c:v>386.88499999999999</c:v>
                </c:pt>
                <c:pt idx="51">
                  <c:v>395.46199999999999</c:v>
                </c:pt>
                <c:pt idx="52">
                  <c:v>439.80599999999998</c:v>
                </c:pt>
                <c:pt idx="53">
                  <c:v>431.23899999999998</c:v>
                </c:pt>
                <c:pt idx="54">
                  <c:v>449.37299999999999</c:v>
                </c:pt>
                <c:pt idx="55">
                  <c:v>486.43400000000003</c:v>
                </c:pt>
                <c:pt idx="56">
                  <c:v>450.16500000000002</c:v>
                </c:pt>
                <c:pt idx="57">
                  <c:v>464.91199999999998</c:v>
                </c:pt>
                <c:pt idx="58">
                  <c:v>397.23399999999998</c:v>
                </c:pt>
                <c:pt idx="59">
                  <c:v>407.322</c:v>
                </c:pt>
                <c:pt idx="60">
                  <c:v>438.31900000000002</c:v>
                </c:pt>
                <c:pt idx="61">
                  <c:v>594.428</c:v>
                </c:pt>
                <c:pt idx="62">
                  <c:v>478.53100000000001</c:v>
                </c:pt>
                <c:pt idx="63">
                  <c:v>413.87700000000001</c:v>
                </c:pt>
                <c:pt idx="64">
                  <c:v>444.803</c:v>
                </c:pt>
                <c:pt idx="65">
                  <c:v>441.26499999999999</c:v>
                </c:pt>
                <c:pt idx="66">
                  <c:v>520.10699999999997</c:v>
                </c:pt>
                <c:pt idx="67">
                  <c:v>532.125</c:v>
                </c:pt>
                <c:pt idx="68">
                  <c:v>569.17499999999995</c:v>
                </c:pt>
                <c:pt idx="69">
                  <c:v>513.42200000000003</c:v>
                </c:pt>
                <c:pt idx="70">
                  <c:v>570.82799999999997</c:v>
                </c:pt>
                <c:pt idx="71">
                  <c:v>625.18200000000002</c:v>
                </c:pt>
                <c:pt idx="72">
                  <c:v>603.11599999999999</c:v>
                </c:pt>
                <c:pt idx="73">
                  <c:v>694.47799999999995</c:v>
                </c:pt>
                <c:pt idx="74">
                  <c:v>1018.4829999999999</c:v>
                </c:pt>
                <c:pt idx="75">
                  <c:v>772.25800000000004</c:v>
                </c:pt>
                <c:pt idx="76">
                  <c:v>683.25400000000002</c:v>
                </c:pt>
                <c:pt idx="77">
                  <c:v>821.40800000000002</c:v>
                </c:pt>
                <c:pt idx="78">
                  <c:v>768.54300000000001</c:v>
                </c:pt>
                <c:pt idx="79">
                  <c:v>935.803</c:v>
                </c:pt>
                <c:pt idx="80">
                  <c:v>1032.72</c:v>
                </c:pt>
                <c:pt idx="81">
                  <c:v>1071.1389999999999</c:v>
                </c:pt>
                <c:pt idx="82">
                  <c:v>1091.8579999999999</c:v>
                </c:pt>
                <c:pt idx="83">
                  <c:v>1138.7560000000001</c:v>
                </c:pt>
                <c:pt idx="84">
                  <c:v>1151.818</c:v>
                </c:pt>
                <c:pt idx="85">
                  <c:v>1283.461</c:v>
                </c:pt>
                <c:pt idx="86">
                  <c:v>1557.569</c:v>
                </c:pt>
                <c:pt idx="87">
                  <c:v>1427.575</c:v>
                </c:pt>
                <c:pt idx="88">
                  <c:v>1401.403</c:v>
                </c:pt>
                <c:pt idx="89">
                  <c:v>1525.403</c:v>
                </c:pt>
                <c:pt idx="90">
                  <c:v>1574.0650000000001</c:v>
                </c:pt>
                <c:pt idx="91">
                  <c:v>1687.3789999999999</c:v>
                </c:pt>
                <c:pt idx="92">
                  <c:v>1819.201</c:v>
                </c:pt>
                <c:pt idx="93">
                  <c:v>1773.2360000000001</c:v>
                </c:pt>
                <c:pt idx="94">
                  <c:v>1793.8040000000001</c:v>
                </c:pt>
                <c:pt idx="95">
                  <c:v>1730.2270000000001</c:v>
                </c:pt>
                <c:pt idx="96">
                  <c:v>1770.752</c:v>
                </c:pt>
                <c:pt idx="97">
                  <c:v>1740.777</c:v>
                </c:pt>
                <c:pt idx="98">
                  <c:v>1822.3030000000001</c:v>
                </c:pt>
                <c:pt idx="99">
                  <c:v>2034.319</c:v>
                </c:pt>
                <c:pt idx="100">
                  <c:v>1969.38</c:v>
                </c:pt>
                <c:pt idx="101">
                  <c:v>2011.556</c:v>
                </c:pt>
                <c:pt idx="102">
                  <c:v>2127.652</c:v>
                </c:pt>
                <c:pt idx="103">
                  <c:v>2142.1019999999999</c:v>
                </c:pt>
                <c:pt idx="104">
                  <c:v>2189.681</c:v>
                </c:pt>
                <c:pt idx="105">
                  <c:v>2276.7199999999998</c:v>
                </c:pt>
                <c:pt idx="106">
                  <c:v>2229.1990000000001</c:v>
                </c:pt>
                <c:pt idx="107">
                  <c:v>2207.415</c:v>
                </c:pt>
                <c:pt idx="108">
                  <c:v>2325.4789999999998</c:v>
                </c:pt>
                <c:pt idx="109">
                  <c:v>2290.0230000000001</c:v>
                </c:pt>
                <c:pt idx="110">
                  <c:v>2253.7860000000001</c:v>
                </c:pt>
                <c:pt idx="111">
                  <c:v>2173.663</c:v>
                </c:pt>
                <c:pt idx="112">
                  <c:v>2375.1709999999998</c:v>
                </c:pt>
                <c:pt idx="113">
                  <c:v>2218.4580000000001</c:v>
                </c:pt>
                <c:pt idx="114">
                  <c:v>2106.1660000000002</c:v>
                </c:pt>
                <c:pt idx="115">
                  <c:v>2188.375</c:v>
                </c:pt>
                <c:pt idx="116">
                  <c:v>2186.15</c:v>
                </c:pt>
                <c:pt idx="117">
                  <c:v>2142.1410000000001</c:v>
                </c:pt>
                <c:pt idx="118">
                  <c:v>2059.6619999999998</c:v>
                </c:pt>
                <c:pt idx="119">
                  <c:v>2042.893</c:v>
                </c:pt>
                <c:pt idx="120">
                  <c:v>2041.2170000000001</c:v>
                </c:pt>
                <c:pt idx="121">
                  <c:v>2003.634</c:v>
                </c:pt>
                <c:pt idx="122">
                  <c:v>2090.5230000000001</c:v>
                </c:pt>
                <c:pt idx="123">
                  <c:v>2179.7809999999999</c:v>
                </c:pt>
                <c:pt idx="124">
                  <c:v>2208.2649999999999</c:v>
                </c:pt>
                <c:pt idx="125">
                  <c:v>2553.7159999999999</c:v>
                </c:pt>
                <c:pt idx="126">
                  <c:v>2216.348</c:v>
                </c:pt>
                <c:pt idx="127">
                  <c:v>2126.54</c:v>
                </c:pt>
                <c:pt idx="128">
                  <c:v>2146.748</c:v>
                </c:pt>
                <c:pt idx="129">
                  <c:v>2049.7629999999999</c:v>
                </c:pt>
                <c:pt idx="130">
                  <c:v>2031.066</c:v>
                </c:pt>
                <c:pt idx="131">
                  <c:v>2113.413</c:v>
                </c:pt>
                <c:pt idx="132">
                  <c:v>2200.5859999999998</c:v>
                </c:pt>
                <c:pt idx="133">
                  <c:v>2230.84</c:v>
                </c:pt>
                <c:pt idx="134">
                  <c:v>2183.29</c:v>
                </c:pt>
                <c:pt idx="135">
                  <c:v>2265.8090000000002</c:v>
                </c:pt>
                <c:pt idx="136">
                  <c:v>2222.0520000000001</c:v>
                </c:pt>
                <c:pt idx="137">
                  <c:v>2226.9499999999998</c:v>
                </c:pt>
                <c:pt idx="138">
                  <c:v>2425.91</c:v>
                </c:pt>
                <c:pt idx="139">
                  <c:v>2319.3609999999999</c:v>
                </c:pt>
                <c:pt idx="140">
                  <c:v>2186.8330000000001</c:v>
                </c:pt>
                <c:pt idx="141">
                  <c:v>2209.7139999999999</c:v>
                </c:pt>
                <c:pt idx="142">
                  <c:v>2173.413</c:v>
                </c:pt>
                <c:pt idx="143">
                  <c:v>2182.4520000000002</c:v>
                </c:pt>
                <c:pt idx="144">
                  <c:v>2221.6799999999998</c:v>
                </c:pt>
                <c:pt idx="145">
                  <c:v>2213.1930000000002</c:v>
                </c:pt>
                <c:pt idx="146">
                  <c:v>2194.9270000000001</c:v>
                </c:pt>
                <c:pt idx="147">
                  <c:v>2300.1999999999998</c:v>
                </c:pt>
                <c:pt idx="148">
                  <c:v>2228.9589999999998</c:v>
                </c:pt>
                <c:pt idx="149">
                  <c:v>2153.75</c:v>
                </c:pt>
                <c:pt idx="150">
                  <c:v>2144.9209999999998</c:v>
                </c:pt>
                <c:pt idx="151">
                  <c:v>2167.085</c:v>
                </c:pt>
                <c:pt idx="152">
                  <c:v>2180.9839999999999</c:v>
                </c:pt>
                <c:pt idx="153">
                  <c:v>2229.279</c:v>
                </c:pt>
                <c:pt idx="154">
                  <c:v>2162.8850000000002</c:v>
                </c:pt>
                <c:pt idx="155">
                  <c:v>2031.2280000000001</c:v>
                </c:pt>
                <c:pt idx="156">
                  <c:v>2006.6880000000001</c:v>
                </c:pt>
                <c:pt idx="157">
                  <c:v>1987.9870000000001</c:v>
                </c:pt>
                <c:pt idx="158">
                  <c:v>1865.287</c:v>
                </c:pt>
                <c:pt idx="159">
                  <c:v>1861.866</c:v>
                </c:pt>
                <c:pt idx="160">
                  <c:v>1906.8019999999999</c:v>
                </c:pt>
                <c:pt idx="161">
                  <c:v>1765.0309999999999</c:v>
                </c:pt>
                <c:pt idx="162">
                  <c:v>1706.9349999999999</c:v>
                </c:pt>
                <c:pt idx="163">
                  <c:v>1750.498</c:v>
                </c:pt>
                <c:pt idx="164">
                  <c:v>1666.0630000000001</c:v>
                </c:pt>
                <c:pt idx="165">
                  <c:v>1676.9739999999999</c:v>
                </c:pt>
                <c:pt idx="166">
                  <c:v>1715.1479999999999</c:v>
                </c:pt>
                <c:pt idx="167">
                  <c:v>1557.8230000000001</c:v>
                </c:pt>
                <c:pt idx="168">
                  <c:v>1483.0609999999999</c:v>
                </c:pt>
                <c:pt idx="169">
                  <c:v>1603.3489999999999</c:v>
                </c:pt>
                <c:pt idx="170">
                  <c:v>1674.9290000000001</c:v>
                </c:pt>
                <c:pt idx="171">
                  <c:v>1635.826</c:v>
                </c:pt>
                <c:pt idx="172">
                  <c:v>1642.8920000000001</c:v>
                </c:pt>
                <c:pt idx="173">
                  <c:v>1615.021</c:v>
                </c:pt>
                <c:pt idx="174">
                  <c:v>1706.127</c:v>
                </c:pt>
                <c:pt idx="175">
                  <c:v>1598.8869999999999</c:v>
                </c:pt>
                <c:pt idx="176">
                  <c:v>1530.096</c:v>
                </c:pt>
                <c:pt idx="177">
                  <c:v>1904.5820000000001</c:v>
                </c:pt>
                <c:pt idx="178">
                  <c:v>1577.78</c:v>
                </c:pt>
                <c:pt idx="179">
                  <c:v>1704.586</c:v>
                </c:pt>
                <c:pt idx="180">
                  <c:v>1507.1469999999999</c:v>
                </c:pt>
                <c:pt idx="181">
                  <c:v>1475.4639999999999</c:v>
                </c:pt>
                <c:pt idx="182">
                  <c:v>1451.1079999999999</c:v>
                </c:pt>
                <c:pt idx="183">
                  <c:v>1575.384</c:v>
                </c:pt>
                <c:pt idx="184">
                  <c:v>1417.643</c:v>
                </c:pt>
                <c:pt idx="185">
                  <c:v>1354.059</c:v>
                </c:pt>
                <c:pt idx="186">
                  <c:v>1502.296</c:v>
                </c:pt>
                <c:pt idx="187">
                  <c:v>1403.02</c:v>
                </c:pt>
                <c:pt idx="188">
                  <c:v>1462.297</c:v>
                </c:pt>
                <c:pt idx="189">
                  <c:v>1371.9580000000001</c:v>
                </c:pt>
                <c:pt idx="190">
                  <c:v>1385.991</c:v>
                </c:pt>
                <c:pt idx="191">
                  <c:v>1313.6569999999999</c:v>
                </c:pt>
                <c:pt idx="192">
                  <c:v>1218.3030000000001</c:v>
                </c:pt>
                <c:pt idx="193">
                  <c:v>1099.3230000000001</c:v>
                </c:pt>
                <c:pt idx="194">
                  <c:v>1074.7070000000001</c:v>
                </c:pt>
                <c:pt idx="195">
                  <c:v>1120.0150000000001</c:v>
                </c:pt>
                <c:pt idx="196">
                  <c:v>719.9</c:v>
                </c:pt>
                <c:pt idx="197">
                  <c:v>818.87</c:v>
                </c:pt>
                <c:pt idx="198">
                  <c:v>779.14</c:v>
                </c:pt>
                <c:pt idx="199">
                  <c:v>823.33</c:v>
                </c:pt>
                <c:pt idx="200">
                  <c:v>846.5</c:v>
                </c:pt>
                <c:pt idx="201">
                  <c:v>914.19</c:v>
                </c:pt>
                <c:pt idx="202">
                  <c:v>944.24</c:v>
                </c:pt>
                <c:pt idx="203">
                  <c:v>1024.45</c:v>
                </c:pt>
                <c:pt idx="204">
                  <c:v>1079.46</c:v>
                </c:pt>
                <c:pt idx="205">
                  <c:v>1100.6199999999999</c:v>
                </c:pt>
                <c:pt idx="206">
                  <c:v>1150.78</c:v>
                </c:pt>
                <c:pt idx="207">
                  <c:v>1239.3800000000001</c:v>
                </c:pt>
                <c:pt idx="208">
                  <c:v>1342.03</c:v>
                </c:pt>
                <c:pt idx="209">
                  <c:v>1442.81</c:v>
                </c:pt>
                <c:pt idx="210">
                  <c:v>1486.98</c:v>
                </c:pt>
                <c:pt idx="211">
                  <c:v>1546.22</c:v>
                </c:pt>
                <c:pt idx="212">
                  <c:v>1606.24</c:v>
                </c:pt>
                <c:pt idx="213">
                  <c:v>1696.82</c:v>
                </c:pt>
                <c:pt idx="214">
                  <c:v>1816.53</c:v>
                </c:pt>
                <c:pt idx="215">
                  <c:v>1796.72</c:v>
                </c:pt>
                <c:pt idx="216">
                  <c:v>1796.52</c:v>
                </c:pt>
                <c:pt idx="217">
                  <c:v>1770.19</c:v>
                </c:pt>
                <c:pt idx="218">
                  <c:v>1749.73</c:v>
                </c:pt>
                <c:pt idx="219">
                  <c:v>1732.8</c:v>
                </c:pt>
                <c:pt idx="220">
                  <c:v>1820.15</c:v>
                </c:pt>
                <c:pt idx="221">
                  <c:v>1867.06</c:v>
                </c:pt>
                <c:pt idx="222">
                  <c:v>1945.21</c:v>
                </c:pt>
                <c:pt idx="223">
                  <c:v>2037.1</c:v>
                </c:pt>
                <c:pt idx="224">
                  <c:v>2109.1</c:v>
                </c:pt>
                <c:pt idx="225">
                  <c:v>2161.56</c:v>
                </c:pt>
                <c:pt idx="226">
                  <c:v>2254.86</c:v>
                </c:pt>
                <c:pt idx="227">
                  <c:v>2250.71</c:v>
                </c:pt>
                <c:pt idx="228">
                  <c:v>2213.6799999999998</c:v>
                </c:pt>
                <c:pt idx="229">
                  <c:v>2233.15</c:v>
                </c:pt>
                <c:pt idx="230">
                  <c:v>2258.2199999999998</c:v>
                </c:pt>
                <c:pt idx="231">
                  <c:v>2279.56</c:v>
                </c:pt>
                <c:pt idx="232">
                  <c:v>2294.6799999999998</c:v>
                </c:pt>
                <c:pt idx="233">
                  <c:v>2303.86</c:v>
                </c:pt>
                <c:pt idx="234">
                  <c:v>2243.0100000000002</c:v>
                </c:pt>
                <c:pt idx="235">
                  <c:v>2264.86</c:v>
                </c:pt>
                <c:pt idx="236">
                  <c:v>2279.61</c:v>
                </c:pt>
                <c:pt idx="237">
                  <c:v>2055.8200000000002</c:v>
                </c:pt>
                <c:pt idx="238">
                  <c:v>2193.2399999999998</c:v>
                </c:pt>
                <c:pt idx="239">
                  <c:v>2133.9499999999998</c:v>
                </c:pt>
                <c:pt idx="240">
                  <c:v>2113.85</c:v>
                </c:pt>
                <c:pt idx="241">
                  <c:v>2012</c:v>
                </c:pt>
                <c:pt idx="242">
                  <c:v>2059.6</c:v>
                </c:pt>
                <c:pt idx="243">
                  <c:v>2038.26</c:v>
                </c:pt>
                <c:pt idx="244">
                  <c:v>2031.56</c:v>
                </c:pt>
                <c:pt idx="245">
                  <c:v>2131.6799999999998</c:v>
                </c:pt>
                <c:pt idx="246">
                  <c:v>2199.17</c:v>
                </c:pt>
                <c:pt idx="247">
                  <c:v>2229.54</c:v>
                </c:pt>
                <c:pt idx="248">
                  <c:v>2293</c:v>
                </c:pt>
                <c:pt idx="249">
                  <c:v>2206.9699999999998</c:v>
                </c:pt>
                <c:pt idx="250">
                  <c:v>2192.86</c:v>
                </c:pt>
                <c:pt idx="251">
                  <c:v>2151.5500000000002</c:v>
                </c:pt>
                <c:pt idx="252">
                  <c:v>2115.91</c:v>
                </c:pt>
                <c:pt idx="253">
                  <c:v>2069.17</c:v>
                </c:pt>
                <c:pt idx="254">
                  <c:v>2099.0700000000002</c:v>
                </c:pt>
                <c:pt idx="255">
                  <c:v>2237.81</c:v>
                </c:pt>
                <c:pt idx="256">
                  <c:v>2229.86</c:v>
                </c:pt>
                <c:pt idx="257">
                  <c:v>2186.86</c:v>
                </c:pt>
                <c:pt idx="258">
                  <c:v>2241.83</c:v>
                </c:pt>
                <c:pt idx="259">
                  <c:v>2247.21</c:v>
                </c:pt>
                <c:pt idx="260">
                  <c:v>2230.8000000000002</c:v>
                </c:pt>
                <c:pt idx="261">
                  <c:v>2366.8000000000002</c:v>
                </c:pt>
                <c:pt idx="262">
                  <c:v>2315.9</c:v>
                </c:pt>
                <c:pt idx="263">
                  <c:v>2225.58</c:v>
                </c:pt>
                <c:pt idx="264">
                  <c:v>2206.9899999999998</c:v>
                </c:pt>
                <c:pt idx="265">
                  <c:v>2251.02</c:v>
                </c:pt>
                <c:pt idx="266">
                  <c:v>2237.0700000000002</c:v>
                </c:pt>
                <c:pt idx="267">
                  <c:v>2199.63</c:v>
                </c:pt>
                <c:pt idx="268">
                  <c:v>2177.65</c:v>
                </c:pt>
                <c:pt idx="269">
                  <c:v>2182.2399999999998</c:v>
                </c:pt>
                <c:pt idx="270">
                  <c:v>2188.9899999999998</c:v>
                </c:pt>
                <c:pt idx="271">
                  <c:v>2240.1999999999998</c:v>
                </c:pt>
                <c:pt idx="272">
                  <c:v>2155.29</c:v>
                </c:pt>
                <c:pt idx="273">
                  <c:v>2168.0300000000002</c:v>
                </c:pt>
                <c:pt idx="274">
                  <c:v>2226.98</c:v>
                </c:pt>
                <c:pt idx="275">
                  <c:v>2259.46</c:v>
                </c:pt>
                <c:pt idx="276">
                  <c:v>2162.92</c:v>
                </c:pt>
                <c:pt idx="277">
                  <c:v>2140.2800000000002</c:v>
                </c:pt>
                <c:pt idx="278">
                  <c:v>1965.02</c:v>
                </c:pt>
                <c:pt idx="279">
                  <c:v>1995.75</c:v>
                </c:pt>
                <c:pt idx="280">
                  <c:v>1973.37</c:v>
                </c:pt>
                <c:pt idx="281">
                  <c:v>1876.12</c:v>
                </c:pt>
                <c:pt idx="282">
                  <c:v>1815.66</c:v>
                </c:pt>
                <c:pt idx="283">
                  <c:v>1803.16</c:v>
                </c:pt>
                <c:pt idx="284">
                  <c:v>1866.56</c:v>
                </c:pt>
                <c:pt idx="285">
                  <c:v>1815.56</c:v>
                </c:pt>
                <c:pt idx="286">
                  <c:v>1731.47</c:v>
                </c:pt>
                <c:pt idx="287">
                  <c:v>1785.94</c:v>
                </c:pt>
                <c:pt idx="288">
                  <c:v>1803.19</c:v>
                </c:pt>
                <c:pt idx="289">
                  <c:v>1613.64</c:v>
                </c:pt>
                <c:pt idx="290">
                  <c:v>1542.5</c:v>
                </c:pt>
                <c:pt idx="291">
                  <c:v>1526.21</c:v>
                </c:pt>
                <c:pt idx="292">
                  <c:v>1738.32</c:v>
                </c:pt>
                <c:pt idx="293">
                  <c:v>1644.13</c:v>
                </c:pt>
                <c:pt idx="294">
                  <c:v>1653.15</c:v>
                </c:pt>
                <c:pt idx="295">
                  <c:v>1626.9</c:v>
                </c:pt>
                <c:pt idx="296">
                  <c:v>1613.05</c:v>
                </c:pt>
                <c:pt idx="297">
                  <c:v>1656.58</c:v>
                </c:pt>
                <c:pt idx="298">
                  <c:v>1536.98</c:v>
                </c:pt>
                <c:pt idx="299">
                  <c:v>1492.79</c:v>
                </c:pt>
                <c:pt idx="300">
                  <c:v>1642.51</c:v>
                </c:pt>
                <c:pt idx="301">
                  <c:v>1699.28</c:v>
                </c:pt>
                <c:pt idx="302">
                  <c:v>1621.1</c:v>
                </c:pt>
                <c:pt idx="303">
                  <c:v>1484.19</c:v>
                </c:pt>
                <c:pt idx="304">
                  <c:v>1427.35</c:v>
                </c:pt>
                <c:pt idx="305">
                  <c:v>1452.9</c:v>
                </c:pt>
                <c:pt idx="306">
                  <c:v>1520</c:v>
                </c:pt>
                <c:pt idx="307">
                  <c:v>1448.62</c:v>
                </c:pt>
                <c:pt idx="308">
                  <c:v>1343.98</c:v>
                </c:pt>
                <c:pt idx="309">
                  <c:v>1433.37</c:v>
                </c:pt>
                <c:pt idx="310">
                  <c:v>1493.96</c:v>
                </c:pt>
                <c:pt idx="311">
                  <c:v>1364.7</c:v>
                </c:pt>
                <c:pt idx="312">
                  <c:v>1451.18</c:v>
                </c:pt>
                <c:pt idx="313">
                  <c:v>1415.84</c:v>
                </c:pt>
                <c:pt idx="314">
                  <c:v>1283.28</c:v>
                </c:pt>
                <c:pt idx="315">
                  <c:v>1081.3399999999999</c:v>
                </c:pt>
                <c:pt idx="316">
                  <c:v>1115.23</c:v>
                </c:pt>
                <c:pt idx="317">
                  <c:v>1084.1099999999999</c:v>
                </c:pt>
                <c:pt idx="318">
                  <c:v>1147.0899999999999</c:v>
                </c:pt>
                <c:pt idx="319">
                  <c:v>1115.6600000000001</c:v>
                </c:pt>
                <c:pt idx="320">
                  <c:v>1000.46</c:v>
                </c:pt>
                <c:pt idx="321">
                  <c:v>931.76</c:v>
                </c:pt>
                <c:pt idx="322">
                  <c:v>965.19</c:v>
                </c:pt>
                <c:pt idx="323">
                  <c:v>886.21</c:v>
                </c:pt>
                <c:pt idx="324">
                  <c:v>859.97</c:v>
                </c:pt>
                <c:pt idx="325">
                  <c:v>785.72</c:v>
                </c:pt>
                <c:pt idx="326">
                  <c:v>991.94</c:v>
                </c:pt>
                <c:pt idx="327">
                  <c:v>813.57</c:v>
                </c:pt>
                <c:pt idx="328">
                  <c:v>520.94000000000005</c:v>
                </c:pt>
                <c:pt idx="329">
                  <c:v>502.9</c:v>
                </c:pt>
                <c:pt idx="330">
                  <c:v>438.78</c:v>
                </c:pt>
                <c:pt idx="331">
                  <c:v>450.28</c:v>
                </c:pt>
                <c:pt idx="332">
                  <c:v>294</c:v>
                </c:pt>
                <c:pt idx="333">
                  <c:v>209.26</c:v>
                </c:pt>
                <c:pt idx="334">
                  <c:v>162.80000000000001</c:v>
                </c:pt>
                <c:pt idx="335">
                  <c:v>166.73</c:v>
                </c:pt>
                <c:pt idx="336">
                  <c:v>81.33</c:v>
                </c:pt>
                <c:pt idx="337">
                  <c:v>50.86</c:v>
                </c:pt>
                <c:pt idx="338">
                  <c:v>35.03</c:v>
                </c:pt>
                <c:pt idx="339">
                  <c:v>134.31</c:v>
                </c:pt>
                <c:pt idx="340">
                  <c:v>21.9</c:v>
                </c:pt>
                <c:pt idx="341">
                  <c:v>0</c:v>
                </c:pt>
                <c:pt idx="342">
                  <c:v>0.1</c:v>
                </c:pt>
                <c:pt idx="343">
                  <c:v>0.51</c:v>
                </c:pt>
                <c:pt idx="344">
                  <c:v>0</c:v>
                </c:pt>
                <c:pt idx="345">
                  <c:v>0.05</c:v>
                </c:pt>
                <c:pt idx="346">
                  <c:v>0</c:v>
                </c:pt>
                <c:pt idx="347">
                  <c:v>0.18</c:v>
                </c:pt>
                <c:pt idx="348">
                  <c:v>1.1499999999999999</c:v>
                </c:pt>
                <c:pt idx="349">
                  <c:v>1.81</c:v>
                </c:pt>
                <c:pt idx="350">
                  <c:v>0</c:v>
                </c:pt>
                <c:pt idx="351">
                  <c:v>0</c:v>
                </c:pt>
                <c:pt idx="352">
                  <c:v>0.65</c:v>
                </c:pt>
                <c:pt idx="353">
                  <c:v>0.86</c:v>
                </c:pt>
                <c:pt idx="354">
                  <c:v>0.03</c:v>
                </c:pt>
                <c:pt idx="355">
                  <c:v>0</c:v>
                </c:pt>
                <c:pt idx="356">
                  <c:v>0</c:v>
                </c:pt>
                <c:pt idx="357">
                  <c:v>0</c:v>
                </c:pt>
                <c:pt idx="358">
                  <c:v>0</c:v>
                </c:pt>
                <c:pt idx="360">
                  <c:v>0</c:v>
                </c:pt>
                <c:pt idx="361">
                  <c:v>0</c:v>
                </c:pt>
                <c:pt idx="362">
                  <c:v>0</c:v>
                </c:pt>
                <c:pt idx="363">
                  <c:v>0</c:v>
                </c:pt>
                <c:pt idx="364">
                  <c:v>0.01</c:v>
                </c:pt>
                <c:pt idx="365">
                  <c:v>0.85</c:v>
                </c:pt>
                <c:pt idx="366">
                  <c:v>0</c:v>
                </c:pt>
                <c:pt idx="367">
                  <c:v>0.05</c:v>
                </c:pt>
                <c:pt idx="368">
                  <c:v>0</c:v>
                </c:pt>
                <c:pt idx="369">
                  <c:v>0.01</c:v>
                </c:pt>
                <c:pt idx="370">
                  <c:v>0.01</c:v>
                </c:pt>
                <c:pt idx="371">
                  <c:v>0.11</c:v>
                </c:pt>
                <c:pt idx="372">
                  <c:v>0.1</c:v>
                </c:pt>
                <c:pt idx="373">
                  <c:v>0</c:v>
                </c:pt>
                <c:pt idx="374">
                  <c:v>0</c:v>
                </c:pt>
                <c:pt idx="375">
                  <c:v>0</c:v>
                </c:pt>
                <c:pt idx="376">
                  <c:v>0</c:v>
                </c:pt>
                <c:pt idx="377">
                  <c:v>0</c:v>
                </c:pt>
                <c:pt idx="378">
                  <c:v>0</c:v>
                </c:pt>
                <c:pt idx="379">
                  <c:v>0</c:v>
                </c:pt>
                <c:pt idx="380">
                  <c:v>0</c:v>
                </c:pt>
                <c:pt idx="381">
                  <c:v>0.01</c:v>
                </c:pt>
                <c:pt idx="382">
                  <c:v>0.01</c:v>
                </c:pt>
                <c:pt idx="383">
                  <c:v>4.33</c:v>
                </c:pt>
                <c:pt idx="384">
                  <c:v>9.73</c:v>
                </c:pt>
                <c:pt idx="385">
                  <c:v>13.82</c:v>
                </c:pt>
                <c:pt idx="386">
                  <c:v>1.17</c:v>
                </c:pt>
                <c:pt idx="387">
                  <c:v>1.45</c:v>
                </c:pt>
                <c:pt idx="388">
                  <c:v>10.82</c:v>
                </c:pt>
                <c:pt idx="389">
                  <c:v>3.15</c:v>
                </c:pt>
                <c:pt idx="390">
                  <c:v>53.48</c:v>
                </c:pt>
                <c:pt idx="391">
                  <c:v>207.83</c:v>
                </c:pt>
                <c:pt idx="392">
                  <c:v>97.41</c:v>
                </c:pt>
                <c:pt idx="393">
                  <c:v>0.48</c:v>
                </c:pt>
                <c:pt idx="394">
                  <c:v>1.33</c:v>
                </c:pt>
                <c:pt idx="395">
                  <c:v>5.03</c:v>
                </c:pt>
                <c:pt idx="396">
                  <c:v>2.2999999999999998</c:v>
                </c:pt>
                <c:pt idx="397">
                  <c:v>5.05</c:v>
                </c:pt>
                <c:pt idx="398">
                  <c:v>0.31</c:v>
                </c:pt>
                <c:pt idx="399">
                  <c:v>4.1100000000000003</c:v>
                </c:pt>
                <c:pt idx="400">
                  <c:v>0.3</c:v>
                </c:pt>
                <c:pt idx="401">
                  <c:v>15.6</c:v>
                </c:pt>
                <c:pt idx="402">
                  <c:v>0.68</c:v>
                </c:pt>
                <c:pt idx="403">
                  <c:v>0.88</c:v>
                </c:pt>
                <c:pt idx="406">
                  <c:v>13.36</c:v>
                </c:pt>
                <c:pt idx="407">
                  <c:v>0.61</c:v>
                </c:pt>
                <c:pt idx="408">
                  <c:v>0</c:v>
                </c:pt>
                <c:pt idx="409">
                  <c:v>0.51</c:v>
                </c:pt>
                <c:pt idx="410">
                  <c:v>26.03</c:v>
                </c:pt>
                <c:pt idx="411">
                  <c:v>1.76</c:v>
                </c:pt>
                <c:pt idx="412">
                  <c:v>1.65</c:v>
                </c:pt>
                <c:pt idx="413">
                  <c:v>0.2</c:v>
                </c:pt>
                <c:pt idx="414">
                  <c:v>18.29</c:v>
                </c:pt>
                <c:pt idx="415">
                  <c:v>1.8</c:v>
                </c:pt>
                <c:pt idx="416">
                  <c:v>1.47</c:v>
                </c:pt>
                <c:pt idx="417">
                  <c:v>3.05</c:v>
                </c:pt>
                <c:pt idx="418">
                  <c:v>0.13</c:v>
                </c:pt>
                <c:pt idx="419">
                  <c:v>18.91</c:v>
                </c:pt>
                <c:pt idx="420">
                  <c:v>3.61</c:v>
                </c:pt>
                <c:pt idx="421">
                  <c:v>1.42</c:v>
                </c:pt>
                <c:pt idx="422">
                  <c:v>4.26</c:v>
                </c:pt>
                <c:pt idx="423">
                  <c:v>15.15</c:v>
                </c:pt>
              </c:numCache>
            </c:numRef>
          </c:val>
          <c:extLst>
            <c:ext xmlns:c16="http://schemas.microsoft.com/office/drawing/2014/chart" uri="{C3380CC4-5D6E-409C-BE32-E72D297353CC}">
              <c16:uniqueId val="{00000001-1EDB-4E72-9D0D-EF2907952D96}"/>
            </c:ext>
          </c:extLst>
        </c:ser>
        <c:dLbls>
          <c:showLegendKey val="0"/>
          <c:showVal val="0"/>
          <c:showCatName val="0"/>
          <c:showSerName val="0"/>
          <c:showPercent val="0"/>
          <c:showBubbleSize val="0"/>
        </c:dLbls>
        <c:gapWidth val="219"/>
        <c:axId val="1782858848"/>
        <c:axId val="1540257088"/>
      </c:barChart>
      <c:lineChart>
        <c:grouping val="standard"/>
        <c:varyColors val="0"/>
        <c:ser>
          <c:idx val="0"/>
          <c:order val="0"/>
          <c:tx>
            <c:strRef>
              <c:f>Sheet1!$B$1</c:f>
              <c:strCache>
                <c:ptCount val="1"/>
                <c:pt idx="0">
                  <c:v>Money Market Funds in $bn (R1)</c:v>
                </c:pt>
              </c:strCache>
            </c:strRef>
          </c:tx>
          <c:spPr>
            <a:ln w="28575" cap="rnd">
              <a:solidFill>
                <a:schemeClr val="accent1"/>
              </a:solidFill>
              <a:round/>
            </a:ln>
            <a:effectLst/>
          </c:spPr>
          <c:marker>
            <c:symbol val="none"/>
          </c:marker>
          <c:cat>
            <c:numRef>
              <c:f>Sheet1!$A$2:$A$1154</c:f>
              <c:numCache>
                <c:formatCode>m/d/yyyy</c:formatCode>
                <c:ptCount val="1153"/>
                <c:pt idx="1">
                  <c:v>45805</c:v>
                </c:pt>
                <c:pt idx="2">
                  <c:v>45798</c:v>
                </c:pt>
                <c:pt idx="3">
                  <c:v>45791</c:v>
                </c:pt>
                <c:pt idx="4">
                  <c:v>45784</c:v>
                </c:pt>
                <c:pt idx="5">
                  <c:v>45777</c:v>
                </c:pt>
                <c:pt idx="6">
                  <c:v>45770</c:v>
                </c:pt>
                <c:pt idx="7">
                  <c:v>45763</c:v>
                </c:pt>
                <c:pt idx="8">
                  <c:v>45756</c:v>
                </c:pt>
                <c:pt idx="9">
                  <c:v>45749</c:v>
                </c:pt>
                <c:pt idx="10">
                  <c:v>45742</c:v>
                </c:pt>
                <c:pt idx="11">
                  <c:v>45735</c:v>
                </c:pt>
                <c:pt idx="12">
                  <c:v>45728</c:v>
                </c:pt>
                <c:pt idx="13">
                  <c:v>45721</c:v>
                </c:pt>
                <c:pt idx="14">
                  <c:v>45714</c:v>
                </c:pt>
                <c:pt idx="15">
                  <c:v>45707</c:v>
                </c:pt>
                <c:pt idx="16">
                  <c:v>45700</c:v>
                </c:pt>
                <c:pt idx="17">
                  <c:v>45693</c:v>
                </c:pt>
                <c:pt idx="18">
                  <c:v>45686</c:v>
                </c:pt>
                <c:pt idx="19">
                  <c:v>45679</c:v>
                </c:pt>
                <c:pt idx="20">
                  <c:v>45672</c:v>
                </c:pt>
                <c:pt idx="21">
                  <c:v>45672</c:v>
                </c:pt>
                <c:pt idx="22">
                  <c:v>45659</c:v>
                </c:pt>
                <c:pt idx="23">
                  <c:v>45657</c:v>
                </c:pt>
                <c:pt idx="24">
                  <c:v>45653</c:v>
                </c:pt>
                <c:pt idx="25">
                  <c:v>45637</c:v>
                </c:pt>
                <c:pt idx="26">
                  <c:v>45630</c:v>
                </c:pt>
                <c:pt idx="27">
                  <c:v>45623</c:v>
                </c:pt>
                <c:pt idx="28">
                  <c:v>45616</c:v>
                </c:pt>
                <c:pt idx="29">
                  <c:v>45609</c:v>
                </c:pt>
                <c:pt idx="30">
                  <c:v>45604</c:v>
                </c:pt>
                <c:pt idx="31">
                  <c:v>45597</c:v>
                </c:pt>
                <c:pt idx="32">
                  <c:v>45590</c:v>
                </c:pt>
                <c:pt idx="33">
                  <c:v>45583</c:v>
                </c:pt>
                <c:pt idx="34">
                  <c:v>45576</c:v>
                </c:pt>
                <c:pt idx="35">
                  <c:v>45569</c:v>
                </c:pt>
                <c:pt idx="36">
                  <c:v>45562</c:v>
                </c:pt>
                <c:pt idx="37">
                  <c:v>45555</c:v>
                </c:pt>
                <c:pt idx="38">
                  <c:v>45548</c:v>
                </c:pt>
                <c:pt idx="39">
                  <c:v>45541</c:v>
                </c:pt>
                <c:pt idx="40">
                  <c:v>45534</c:v>
                </c:pt>
                <c:pt idx="41">
                  <c:v>45527</c:v>
                </c:pt>
                <c:pt idx="42">
                  <c:v>45520</c:v>
                </c:pt>
                <c:pt idx="43">
                  <c:v>45513</c:v>
                </c:pt>
                <c:pt idx="44">
                  <c:v>45506</c:v>
                </c:pt>
                <c:pt idx="45">
                  <c:v>45499</c:v>
                </c:pt>
                <c:pt idx="46">
                  <c:v>45492</c:v>
                </c:pt>
                <c:pt idx="47">
                  <c:v>45485</c:v>
                </c:pt>
                <c:pt idx="48">
                  <c:v>45471</c:v>
                </c:pt>
                <c:pt idx="49">
                  <c:v>45464</c:v>
                </c:pt>
                <c:pt idx="50">
                  <c:v>45457</c:v>
                </c:pt>
                <c:pt idx="51">
                  <c:v>45450</c:v>
                </c:pt>
                <c:pt idx="52">
                  <c:v>45443</c:v>
                </c:pt>
                <c:pt idx="53">
                  <c:v>45436</c:v>
                </c:pt>
                <c:pt idx="54">
                  <c:v>45429</c:v>
                </c:pt>
                <c:pt idx="55">
                  <c:v>45422</c:v>
                </c:pt>
                <c:pt idx="56">
                  <c:v>45415</c:v>
                </c:pt>
                <c:pt idx="57">
                  <c:v>45408</c:v>
                </c:pt>
                <c:pt idx="58">
                  <c:v>45401</c:v>
                </c:pt>
                <c:pt idx="59">
                  <c:v>45394</c:v>
                </c:pt>
                <c:pt idx="60">
                  <c:v>45387</c:v>
                </c:pt>
                <c:pt idx="61">
                  <c:v>45380</c:v>
                </c:pt>
                <c:pt idx="62">
                  <c:v>45373</c:v>
                </c:pt>
                <c:pt idx="63">
                  <c:v>45366</c:v>
                </c:pt>
                <c:pt idx="64">
                  <c:v>45359</c:v>
                </c:pt>
                <c:pt idx="65">
                  <c:v>45352</c:v>
                </c:pt>
                <c:pt idx="66">
                  <c:v>45345</c:v>
                </c:pt>
                <c:pt idx="67">
                  <c:v>45338</c:v>
                </c:pt>
                <c:pt idx="68">
                  <c:v>45331</c:v>
                </c:pt>
                <c:pt idx="69">
                  <c:v>45324</c:v>
                </c:pt>
                <c:pt idx="70">
                  <c:v>45317</c:v>
                </c:pt>
                <c:pt idx="71">
                  <c:v>45310</c:v>
                </c:pt>
                <c:pt idx="72">
                  <c:v>45303</c:v>
                </c:pt>
                <c:pt idx="73">
                  <c:v>45296</c:v>
                </c:pt>
                <c:pt idx="74">
                  <c:v>45289</c:v>
                </c:pt>
                <c:pt idx="75">
                  <c:v>45282</c:v>
                </c:pt>
                <c:pt idx="76">
                  <c:v>45275</c:v>
                </c:pt>
                <c:pt idx="77">
                  <c:v>45268</c:v>
                </c:pt>
                <c:pt idx="78">
                  <c:v>45261</c:v>
                </c:pt>
                <c:pt idx="79">
                  <c:v>45247</c:v>
                </c:pt>
                <c:pt idx="80">
                  <c:v>45240</c:v>
                </c:pt>
                <c:pt idx="81">
                  <c:v>45233</c:v>
                </c:pt>
                <c:pt idx="82">
                  <c:v>45226</c:v>
                </c:pt>
                <c:pt idx="83">
                  <c:v>45219</c:v>
                </c:pt>
                <c:pt idx="84">
                  <c:v>45212</c:v>
                </c:pt>
                <c:pt idx="85">
                  <c:v>45205</c:v>
                </c:pt>
                <c:pt idx="86">
                  <c:v>45198</c:v>
                </c:pt>
                <c:pt idx="87">
                  <c:v>45191</c:v>
                </c:pt>
                <c:pt idx="88">
                  <c:v>45184</c:v>
                </c:pt>
                <c:pt idx="89">
                  <c:v>45177</c:v>
                </c:pt>
                <c:pt idx="90">
                  <c:v>45170</c:v>
                </c:pt>
                <c:pt idx="91">
                  <c:v>45163</c:v>
                </c:pt>
                <c:pt idx="92">
                  <c:v>45156</c:v>
                </c:pt>
                <c:pt idx="93">
                  <c:v>45149</c:v>
                </c:pt>
                <c:pt idx="94">
                  <c:v>45142</c:v>
                </c:pt>
                <c:pt idx="95">
                  <c:v>45135</c:v>
                </c:pt>
                <c:pt idx="96">
                  <c:v>45128</c:v>
                </c:pt>
                <c:pt idx="97">
                  <c:v>45121</c:v>
                </c:pt>
                <c:pt idx="98">
                  <c:v>45114</c:v>
                </c:pt>
                <c:pt idx="99">
                  <c:v>45107</c:v>
                </c:pt>
                <c:pt idx="100">
                  <c:v>45100</c:v>
                </c:pt>
                <c:pt idx="101">
                  <c:v>45093</c:v>
                </c:pt>
                <c:pt idx="102">
                  <c:v>45086</c:v>
                </c:pt>
                <c:pt idx="103">
                  <c:v>45079</c:v>
                </c:pt>
                <c:pt idx="104">
                  <c:v>45072</c:v>
                </c:pt>
                <c:pt idx="105">
                  <c:v>45065</c:v>
                </c:pt>
                <c:pt idx="106">
                  <c:v>45058</c:v>
                </c:pt>
                <c:pt idx="107">
                  <c:v>45051</c:v>
                </c:pt>
                <c:pt idx="108">
                  <c:v>45044</c:v>
                </c:pt>
                <c:pt idx="109">
                  <c:v>45037</c:v>
                </c:pt>
                <c:pt idx="110">
                  <c:v>45030</c:v>
                </c:pt>
                <c:pt idx="111">
                  <c:v>45023</c:v>
                </c:pt>
                <c:pt idx="112">
                  <c:v>45016</c:v>
                </c:pt>
                <c:pt idx="113">
                  <c:v>45009</c:v>
                </c:pt>
                <c:pt idx="114">
                  <c:v>45002</c:v>
                </c:pt>
                <c:pt idx="115">
                  <c:v>44995</c:v>
                </c:pt>
                <c:pt idx="116">
                  <c:v>44988</c:v>
                </c:pt>
                <c:pt idx="117">
                  <c:v>44981</c:v>
                </c:pt>
                <c:pt idx="118">
                  <c:v>44974</c:v>
                </c:pt>
                <c:pt idx="119">
                  <c:v>44967</c:v>
                </c:pt>
                <c:pt idx="120">
                  <c:v>44960</c:v>
                </c:pt>
                <c:pt idx="121">
                  <c:v>44953</c:v>
                </c:pt>
                <c:pt idx="122">
                  <c:v>44946</c:v>
                </c:pt>
                <c:pt idx="123">
                  <c:v>44939</c:v>
                </c:pt>
                <c:pt idx="124">
                  <c:v>44932</c:v>
                </c:pt>
                <c:pt idx="125">
                  <c:v>44925</c:v>
                </c:pt>
                <c:pt idx="126">
                  <c:v>44918</c:v>
                </c:pt>
                <c:pt idx="127">
                  <c:v>44911</c:v>
                </c:pt>
                <c:pt idx="128">
                  <c:v>44904</c:v>
                </c:pt>
                <c:pt idx="129">
                  <c:v>44897</c:v>
                </c:pt>
                <c:pt idx="130">
                  <c:v>44890</c:v>
                </c:pt>
                <c:pt idx="131">
                  <c:v>44883</c:v>
                </c:pt>
                <c:pt idx="132">
                  <c:v>44876</c:v>
                </c:pt>
                <c:pt idx="133">
                  <c:v>44869</c:v>
                </c:pt>
                <c:pt idx="134">
                  <c:v>44862</c:v>
                </c:pt>
                <c:pt idx="135">
                  <c:v>44855</c:v>
                </c:pt>
                <c:pt idx="136">
                  <c:v>44848</c:v>
                </c:pt>
                <c:pt idx="137">
                  <c:v>44841</c:v>
                </c:pt>
                <c:pt idx="138">
                  <c:v>44834</c:v>
                </c:pt>
                <c:pt idx="139">
                  <c:v>44827</c:v>
                </c:pt>
                <c:pt idx="140">
                  <c:v>44820</c:v>
                </c:pt>
                <c:pt idx="141">
                  <c:v>44813</c:v>
                </c:pt>
                <c:pt idx="142">
                  <c:v>44806</c:v>
                </c:pt>
                <c:pt idx="143">
                  <c:v>44799</c:v>
                </c:pt>
                <c:pt idx="144">
                  <c:v>44792</c:v>
                </c:pt>
                <c:pt idx="145">
                  <c:v>44785</c:v>
                </c:pt>
                <c:pt idx="146">
                  <c:v>44778</c:v>
                </c:pt>
                <c:pt idx="147">
                  <c:v>44771</c:v>
                </c:pt>
                <c:pt idx="148">
                  <c:v>44764</c:v>
                </c:pt>
                <c:pt idx="149">
                  <c:v>44757</c:v>
                </c:pt>
                <c:pt idx="150">
                  <c:v>44750</c:v>
                </c:pt>
                <c:pt idx="151">
                  <c:v>44743</c:v>
                </c:pt>
                <c:pt idx="152">
                  <c:v>44736</c:v>
                </c:pt>
                <c:pt idx="153">
                  <c:v>44729</c:v>
                </c:pt>
                <c:pt idx="154">
                  <c:v>44722</c:v>
                </c:pt>
                <c:pt idx="155">
                  <c:v>44715</c:v>
                </c:pt>
                <c:pt idx="156">
                  <c:v>44708</c:v>
                </c:pt>
                <c:pt idx="157">
                  <c:v>44701</c:v>
                </c:pt>
                <c:pt idx="158">
                  <c:v>44694</c:v>
                </c:pt>
                <c:pt idx="159">
                  <c:v>44687</c:v>
                </c:pt>
                <c:pt idx="160">
                  <c:v>44680</c:v>
                </c:pt>
                <c:pt idx="161">
                  <c:v>44673</c:v>
                </c:pt>
                <c:pt idx="162">
                  <c:v>44666</c:v>
                </c:pt>
                <c:pt idx="163">
                  <c:v>44659</c:v>
                </c:pt>
                <c:pt idx="164">
                  <c:v>44652</c:v>
                </c:pt>
                <c:pt idx="165">
                  <c:v>44645</c:v>
                </c:pt>
                <c:pt idx="166">
                  <c:v>44638</c:v>
                </c:pt>
                <c:pt idx="167">
                  <c:v>44631</c:v>
                </c:pt>
                <c:pt idx="168">
                  <c:v>44624</c:v>
                </c:pt>
                <c:pt idx="169">
                  <c:v>44617</c:v>
                </c:pt>
                <c:pt idx="170">
                  <c:v>44610</c:v>
                </c:pt>
                <c:pt idx="171">
                  <c:v>44603</c:v>
                </c:pt>
                <c:pt idx="172">
                  <c:v>44596</c:v>
                </c:pt>
                <c:pt idx="173">
                  <c:v>44589</c:v>
                </c:pt>
                <c:pt idx="174">
                  <c:v>44582</c:v>
                </c:pt>
                <c:pt idx="175">
                  <c:v>44575</c:v>
                </c:pt>
                <c:pt idx="176">
                  <c:v>44568</c:v>
                </c:pt>
                <c:pt idx="177">
                  <c:v>44561</c:v>
                </c:pt>
                <c:pt idx="178">
                  <c:v>44554</c:v>
                </c:pt>
                <c:pt idx="179">
                  <c:v>44547</c:v>
                </c:pt>
                <c:pt idx="180">
                  <c:v>44540</c:v>
                </c:pt>
                <c:pt idx="181">
                  <c:v>44533</c:v>
                </c:pt>
                <c:pt idx="182">
                  <c:v>44526</c:v>
                </c:pt>
                <c:pt idx="183">
                  <c:v>44519</c:v>
                </c:pt>
                <c:pt idx="184">
                  <c:v>44512</c:v>
                </c:pt>
                <c:pt idx="185">
                  <c:v>44505</c:v>
                </c:pt>
                <c:pt idx="186">
                  <c:v>44498</c:v>
                </c:pt>
                <c:pt idx="187">
                  <c:v>44491</c:v>
                </c:pt>
                <c:pt idx="188">
                  <c:v>44484</c:v>
                </c:pt>
                <c:pt idx="189">
                  <c:v>44477</c:v>
                </c:pt>
                <c:pt idx="190">
                  <c:v>44470</c:v>
                </c:pt>
                <c:pt idx="191">
                  <c:v>44463</c:v>
                </c:pt>
                <c:pt idx="192">
                  <c:v>44456</c:v>
                </c:pt>
                <c:pt idx="193">
                  <c:v>44449</c:v>
                </c:pt>
                <c:pt idx="194">
                  <c:v>44442</c:v>
                </c:pt>
                <c:pt idx="195">
                  <c:v>44435</c:v>
                </c:pt>
                <c:pt idx="196">
                  <c:v>45294</c:v>
                </c:pt>
                <c:pt idx="197">
                  <c:v>45287</c:v>
                </c:pt>
                <c:pt idx="198">
                  <c:v>45280</c:v>
                </c:pt>
                <c:pt idx="199">
                  <c:v>45273</c:v>
                </c:pt>
                <c:pt idx="200">
                  <c:v>45266</c:v>
                </c:pt>
                <c:pt idx="201">
                  <c:v>45259</c:v>
                </c:pt>
                <c:pt idx="202">
                  <c:v>45245</c:v>
                </c:pt>
                <c:pt idx="203">
                  <c:v>45238</c:v>
                </c:pt>
                <c:pt idx="204">
                  <c:v>45231</c:v>
                </c:pt>
                <c:pt idx="205">
                  <c:v>45224</c:v>
                </c:pt>
                <c:pt idx="206">
                  <c:v>45217</c:v>
                </c:pt>
                <c:pt idx="207">
                  <c:v>45210</c:v>
                </c:pt>
                <c:pt idx="208">
                  <c:v>45203</c:v>
                </c:pt>
                <c:pt idx="209">
                  <c:v>45196</c:v>
                </c:pt>
                <c:pt idx="210">
                  <c:v>45189</c:v>
                </c:pt>
                <c:pt idx="211">
                  <c:v>45182</c:v>
                </c:pt>
                <c:pt idx="212">
                  <c:v>45175</c:v>
                </c:pt>
                <c:pt idx="213">
                  <c:v>45168</c:v>
                </c:pt>
                <c:pt idx="214">
                  <c:v>45161</c:v>
                </c:pt>
                <c:pt idx="215">
                  <c:v>45154</c:v>
                </c:pt>
                <c:pt idx="216">
                  <c:v>45147</c:v>
                </c:pt>
                <c:pt idx="217">
                  <c:v>45140</c:v>
                </c:pt>
                <c:pt idx="218">
                  <c:v>45133</c:v>
                </c:pt>
                <c:pt idx="219">
                  <c:v>45126</c:v>
                </c:pt>
                <c:pt idx="220">
                  <c:v>45119</c:v>
                </c:pt>
                <c:pt idx="221">
                  <c:v>45112</c:v>
                </c:pt>
                <c:pt idx="222">
                  <c:v>45105</c:v>
                </c:pt>
                <c:pt idx="223">
                  <c:v>45098</c:v>
                </c:pt>
                <c:pt idx="224">
                  <c:v>45091</c:v>
                </c:pt>
                <c:pt idx="225">
                  <c:v>45084</c:v>
                </c:pt>
                <c:pt idx="226">
                  <c:v>45077</c:v>
                </c:pt>
                <c:pt idx="227">
                  <c:v>45070</c:v>
                </c:pt>
                <c:pt idx="228">
                  <c:v>45063</c:v>
                </c:pt>
                <c:pt idx="229">
                  <c:v>45056</c:v>
                </c:pt>
                <c:pt idx="230">
                  <c:v>45049</c:v>
                </c:pt>
                <c:pt idx="231">
                  <c:v>45042</c:v>
                </c:pt>
                <c:pt idx="232">
                  <c:v>45035</c:v>
                </c:pt>
                <c:pt idx="233">
                  <c:v>45028</c:v>
                </c:pt>
                <c:pt idx="234">
                  <c:v>45021</c:v>
                </c:pt>
                <c:pt idx="235">
                  <c:v>45014</c:v>
                </c:pt>
                <c:pt idx="236">
                  <c:v>45007</c:v>
                </c:pt>
                <c:pt idx="237">
                  <c:v>45000</c:v>
                </c:pt>
                <c:pt idx="238">
                  <c:v>44993</c:v>
                </c:pt>
                <c:pt idx="239">
                  <c:v>44986</c:v>
                </c:pt>
                <c:pt idx="240">
                  <c:v>44979</c:v>
                </c:pt>
                <c:pt idx="241">
                  <c:v>44972</c:v>
                </c:pt>
                <c:pt idx="242">
                  <c:v>44965</c:v>
                </c:pt>
                <c:pt idx="243">
                  <c:v>44958</c:v>
                </c:pt>
                <c:pt idx="244">
                  <c:v>44951</c:v>
                </c:pt>
                <c:pt idx="245">
                  <c:v>44944</c:v>
                </c:pt>
                <c:pt idx="246">
                  <c:v>44937</c:v>
                </c:pt>
                <c:pt idx="247">
                  <c:v>44930</c:v>
                </c:pt>
                <c:pt idx="248">
                  <c:v>44923</c:v>
                </c:pt>
                <c:pt idx="249">
                  <c:v>44916</c:v>
                </c:pt>
                <c:pt idx="250">
                  <c:v>44909</c:v>
                </c:pt>
                <c:pt idx="251">
                  <c:v>44902</c:v>
                </c:pt>
                <c:pt idx="252">
                  <c:v>44895</c:v>
                </c:pt>
                <c:pt idx="253">
                  <c:v>44888</c:v>
                </c:pt>
                <c:pt idx="254">
                  <c:v>44881</c:v>
                </c:pt>
                <c:pt idx="255">
                  <c:v>44874</c:v>
                </c:pt>
                <c:pt idx="256">
                  <c:v>44867</c:v>
                </c:pt>
                <c:pt idx="257">
                  <c:v>44860</c:v>
                </c:pt>
                <c:pt idx="258">
                  <c:v>44853</c:v>
                </c:pt>
                <c:pt idx="259">
                  <c:v>44846</c:v>
                </c:pt>
                <c:pt idx="260">
                  <c:v>44839</c:v>
                </c:pt>
                <c:pt idx="261">
                  <c:v>44832</c:v>
                </c:pt>
                <c:pt idx="262">
                  <c:v>44825</c:v>
                </c:pt>
                <c:pt idx="263">
                  <c:v>44818</c:v>
                </c:pt>
                <c:pt idx="264">
                  <c:v>44811</c:v>
                </c:pt>
                <c:pt idx="265">
                  <c:v>44804</c:v>
                </c:pt>
                <c:pt idx="266">
                  <c:v>44797</c:v>
                </c:pt>
                <c:pt idx="267">
                  <c:v>44790</c:v>
                </c:pt>
                <c:pt idx="268">
                  <c:v>44783</c:v>
                </c:pt>
                <c:pt idx="269">
                  <c:v>44776</c:v>
                </c:pt>
                <c:pt idx="270">
                  <c:v>44769</c:v>
                </c:pt>
                <c:pt idx="271">
                  <c:v>44762</c:v>
                </c:pt>
                <c:pt idx="272">
                  <c:v>44755</c:v>
                </c:pt>
                <c:pt idx="273">
                  <c:v>44748</c:v>
                </c:pt>
                <c:pt idx="274">
                  <c:v>44741</c:v>
                </c:pt>
                <c:pt idx="275">
                  <c:v>44734</c:v>
                </c:pt>
                <c:pt idx="276">
                  <c:v>44727</c:v>
                </c:pt>
                <c:pt idx="277">
                  <c:v>44720</c:v>
                </c:pt>
                <c:pt idx="278">
                  <c:v>44713</c:v>
                </c:pt>
                <c:pt idx="279">
                  <c:v>44706</c:v>
                </c:pt>
                <c:pt idx="280">
                  <c:v>44699</c:v>
                </c:pt>
                <c:pt idx="281">
                  <c:v>44692</c:v>
                </c:pt>
                <c:pt idx="282">
                  <c:v>44685</c:v>
                </c:pt>
                <c:pt idx="283">
                  <c:v>44678</c:v>
                </c:pt>
                <c:pt idx="284">
                  <c:v>44671</c:v>
                </c:pt>
                <c:pt idx="285">
                  <c:v>44664</c:v>
                </c:pt>
                <c:pt idx="286">
                  <c:v>44657</c:v>
                </c:pt>
                <c:pt idx="287">
                  <c:v>44650</c:v>
                </c:pt>
                <c:pt idx="288">
                  <c:v>44643</c:v>
                </c:pt>
                <c:pt idx="289">
                  <c:v>44636</c:v>
                </c:pt>
                <c:pt idx="290">
                  <c:v>44629</c:v>
                </c:pt>
                <c:pt idx="291">
                  <c:v>44622</c:v>
                </c:pt>
                <c:pt idx="292">
                  <c:v>44615</c:v>
                </c:pt>
                <c:pt idx="293">
                  <c:v>44608</c:v>
                </c:pt>
                <c:pt idx="294">
                  <c:v>44601</c:v>
                </c:pt>
                <c:pt idx="295">
                  <c:v>44594</c:v>
                </c:pt>
                <c:pt idx="296">
                  <c:v>44587</c:v>
                </c:pt>
                <c:pt idx="297">
                  <c:v>44580</c:v>
                </c:pt>
                <c:pt idx="298">
                  <c:v>44573</c:v>
                </c:pt>
                <c:pt idx="299">
                  <c:v>44566</c:v>
                </c:pt>
                <c:pt idx="300">
                  <c:v>44559</c:v>
                </c:pt>
                <c:pt idx="301">
                  <c:v>44552</c:v>
                </c:pt>
                <c:pt idx="302">
                  <c:v>44545</c:v>
                </c:pt>
                <c:pt idx="303">
                  <c:v>44538</c:v>
                </c:pt>
                <c:pt idx="304">
                  <c:v>44531</c:v>
                </c:pt>
                <c:pt idx="305">
                  <c:v>44524</c:v>
                </c:pt>
                <c:pt idx="306">
                  <c:v>44517</c:v>
                </c:pt>
                <c:pt idx="307">
                  <c:v>44510</c:v>
                </c:pt>
                <c:pt idx="308">
                  <c:v>44503</c:v>
                </c:pt>
                <c:pt idx="309">
                  <c:v>44496</c:v>
                </c:pt>
                <c:pt idx="310">
                  <c:v>44489</c:v>
                </c:pt>
                <c:pt idx="311">
                  <c:v>44482</c:v>
                </c:pt>
                <c:pt idx="312">
                  <c:v>44475</c:v>
                </c:pt>
                <c:pt idx="313">
                  <c:v>44468</c:v>
                </c:pt>
                <c:pt idx="314">
                  <c:v>44461</c:v>
                </c:pt>
                <c:pt idx="315">
                  <c:v>44454</c:v>
                </c:pt>
                <c:pt idx="316">
                  <c:v>44447</c:v>
                </c:pt>
                <c:pt idx="317">
                  <c:v>44440</c:v>
                </c:pt>
                <c:pt idx="318">
                  <c:v>44433</c:v>
                </c:pt>
                <c:pt idx="319">
                  <c:v>44426</c:v>
                </c:pt>
                <c:pt idx="320">
                  <c:v>44419</c:v>
                </c:pt>
                <c:pt idx="321">
                  <c:v>44412</c:v>
                </c:pt>
                <c:pt idx="322">
                  <c:v>44405</c:v>
                </c:pt>
                <c:pt idx="323">
                  <c:v>44398</c:v>
                </c:pt>
                <c:pt idx="324">
                  <c:v>44391</c:v>
                </c:pt>
                <c:pt idx="325">
                  <c:v>44384</c:v>
                </c:pt>
                <c:pt idx="326">
                  <c:v>44377</c:v>
                </c:pt>
                <c:pt idx="327">
                  <c:v>44370</c:v>
                </c:pt>
                <c:pt idx="328">
                  <c:v>44363</c:v>
                </c:pt>
                <c:pt idx="329">
                  <c:v>44356</c:v>
                </c:pt>
                <c:pt idx="330">
                  <c:v>44349</c:v>
                </c:pt>
                <c:pt idx="331">
                  <c:v>44342</c:v>
                </c:pt>
                <c:pt idx="332">
                  <c:v>44335</c:v>
                </c:pt>
                <c:pt idx="333">
                  <c:v>44328</c:v>
                </c:pt>
                <c:pt idx="334">
                  <c:v>44321</c:v>
                </c:pt>
                <c:pt idx="335">
                  <c:v>44314</c:v>
                </c:pt>
                <c:pt idx="336">
                  <c:v>44307</c:v>
                </c:pt>
                <c:pt idx="337">
                  <c:v>44300</c:v>
                </c:pt>
                <c:pt idx="338">
                  <c:v>44293</c:v>
                </c:pt>
                <c:pt idx="339">
                  <c:v>44286</c:v>
                </c:pt>
                <c:pt idx="340">
                  <c:v>44279</c:v>
                </c:pt>
                <c:pt idx="341">
                  <c:v>44272</c:v>
                </c:pt>
                <c:pt idx="342">
                  <c:v>44265</c:v>
                </c:pt>
                <c:pt idx="343">
                  <c:v>44258</c:v>
                </c:pt>
                <c:pt idx="344">
                  <c:v>44251</c:v>
                </c:pt>
                <c:pt idx="345">
                  <c:v>44244</c:v>
                </c:pt>
                <c:pt idx="346">
                  <c:v>44237</c:v>
                </c:pt>
                <c:pt idx="347">
                  <c:v>44230</c:v>
                </c:pt>
                <c:pt idx="348">
                  <c:v>44223</c:v>
                </c:pt>
                <c:pt idx="349">
                  <c:v>44216</c:v>
                </c:pt>
                <c:pt idx="350">
                  <c:v>44209</c:v>
                </c:pt>
                <c:pt idx="351">
                  <c:v>44202</c:v>
                </c:pt>
                <c:pt idx="352">
                  <c:v>44195</c:v>
                </c:pt>
                <c:pt idx="353">
                  <c:v>44188</c:v>
                </c:pt>
                <c:pt idx="354">
                  <c:v>44181</c:v>
                </c:pt>
                <c:pt idx="355">
                  <c:v>44174</c:v>
                </c:pt>
                <c:pt idx="356">
                  <c:v>44167</c:v>
                </c:pt>
                <c:pt idx="357">
                  <c:v>44160</c:v>
                </c:pt>
                <c:pt idx="358">
                  <c:v>44153</c:v>
                </c:pt>
                <c:pt idx="359">
                  <c:v>44146</c:v>
                </c:pt>
                <c:pt idx="360">
                  <c:v>44139</c:v>
                </c:pt>
                <c:pt idx="361">
                  <c:v>44132</c:v>
                </c:pt>
                <c:pt idx="362">
                  <c:v>44125</c:v>
                </c:pt>
                <c:pt idx="363">
                  <c:v>44118</c:v>
                </c:pt>
                <c:pt idx="364">
                  <c:v>44111</c:v>
                </c:pt>
                <c:pt idx="365">
                  <c:v>44104</c:v>
                </c:pt>
                <c:pt idx="366">
                  <c:v>44097</c:v>
                </c:pt>
                <c:pt idx="367">
                  <c:v>44090</c:v>
                </c:pt>
                <c:pt idx="368">
                  <c:v>44083</c:v>
                </c:pt>
                <c:pt idx="369">
                  <c:v>44076</c:v>
                </c:pt>
                <c:pt idx="370">
                  <c:v>44069</c:v>
                </c:pt>
                <c:pt idx="371">
                  <c:v>44062</c:v>
                </c:pt>
                <c:pt idx="372">
                  <c:v>44055</c:v>
                </c:pt>
                <c:pt idx="373">
                  <c:v>44048</c:v>
                </c:pt>
                <c:pt idx="374">
                  <c:v>44041</c:v>
                </c:pt>
                <c:pt idx="375">
                  <c:v>44034</c:v>
                </c:pt>
                <c:pt idx="376">
                  <c:v>44027</c:v>
                </c:pt>
                <c:pt idx="377">
                  <c:v>44020</c:v>
                </c:pt>
                <c:pt idx="378">
                  <c:v>44013</c:v>
                </c:pt>
                <c:pt idx="379">
                  <c:v>44006</c:v>
                </c:pt>
                <c:pt idx="380">
                  <c:v>43999</c:v>
                </c:pt>
                <c:pt idx="381">
                  <c:v>43992</c:v>
                </c:pt>
                <c:pt idx="382">
                  <c:v>43985</c:v>
                </c:pt>
                <c:pt idx="383">
                  <c:v>43978</c:v>
                </c:pt>
                <c:pt idx="384">
                  <c:v>43971</c:v>
                </c:pt>
                <c:pt idx="385">
                  <c:v>43964</c:v>
                </c:pt>
                <c:pt idx="386">
                  <c:v>43957</c:v>
                </c:pt>
                <c:pt idx="387">
                  <c:v>43950</c:v>
                </c:pt>
                <c:pt idx="388">
                  <c:v>43943</c:v>
                </c:pt>
                <c:pt idx="389">
                  <c:v>43936</c:v>
                </c:pt>
                <c:pt idx="390">
                  <c:v>43929</c:v>
                </c:pt>
                <c:pt idx="391">
                  <c:v>43922</c:v>
                </c:pt>
                <c:pt idx="392">
                  <c:v>43915</c:v>
                </c:pt>
                <c:pt idx="393">
                  <c:v>43908</c:v>
                </c:pt>
                <c:pt idx="394">
                  <c:v>43901</c:v>
                </c:pt>
                <c:pt idx="395">
                  <c:v>43894</c:v>
                </c:pt>
                <c:pt idx="396">
                  <c:v>43887</c:v>
                </c:pt>
                <c:pt idx="397">
                  <c:v>43880</c:v>
                </c:pt>
                <c:pt idx="398">
                  <c:v>43873</c:v>
                </c:pt>
                <c:pt idx="399">
                  <c:v>43866</c:v>
                </c:pt>
                <c:pt idx="400">
                  <c:v>43859</c:v>
                </c:pt>
                <c:pt idx="401">
                  <c:v>43852</c:v>
                </c:pt>
                <c:pt idx="402">
                  <c:v>43845</c:v>
                </c:pt>
                <c:pt idx="403">
                  <c:v>43838</c:v>
                </c:pt>
                <c:pt idx="404">
                  <c:v>43831</c:v>
                </c:pt>
                <c:pt idx="405">
                  <c:v>43824</c:v>
                </c:pt>
                <c:pt idx="406">
                  <c:v>43817</c:v>
                </c:pt>
                <c:pt idx="407">
                  <c:v>43810</c:v>
                </c:pt>
                <c:pt idx="408">
                  <c:v>43803</c:v>
                </c:pt>
                <c:pt idx="409">
                  <c:v>43796</c:v>
                </c:pt>
                <c:pt idx="410">
                  <c:v>43789</c:v>
                </c:pt>
                <c:pt idx="411">
                  <c:v>43782</c:v>
                </c:pt>
                <c:pt idx="412">
                  <c:v>43775</c:v>
                </c:pt>
                <c:pt idx="413">
                  <c:v>43768</c:v>
                </c:pt>
                <c:pt idx="414">
                  <c:v>43761</c:v>
                </c:pt>
                <c:pt idx="415">
                  <c:v>43754</c:v>
                </c:pt>
                <c:pt idx="416">
                  <c:v>43747</c:v>
                </c:pt>
                <c:pt idx="417">
                  <c:v>43740</c:v>
                </c:pt>
                <c:pt idx="418">
                  <c:v>43733</c:v>
                </c:pt>
                <c:pt idx="419">
                  <c:v>43726</c:v>
                </c:pt>
                <c:pt idx="420">
                  <c:v>43719</c:v>
                </c:pt>
                <c:pt idx="421">
                  <c:v>43712</c:v>
                </c:pt>
                <c:pt idx="422">
                  <c:v>43705</c:v>
                </c:pt>
                <c:pt idx="423">
                  <c:v>43698</c:v>
                </c:pt>
              </c:numCache>
            </c:numRef>
          </c:cat>
          <c:val>
            <c:numRef>
              <c:f>Sheet1!$B$2:$B$1154</c:f>
              <c:numCache>
                <c:formatCode>General</c:formatCode>
                <c:ptCount val="1153"/>
                <c:pt idx="1">
                  <c:v>6948.88</c:v>
                </c:pt>
                <c:pt idx="2">
                  <c:v>6968.68</c:v>
                </c:pt>
                <c:pt idx="3">
                  <c:v>6941.01</c:v>
                </c:pt>
                <c:pt idx="4">
                  <c:v>6946.02</c:v>
                </c:pt>
                <c:pt idx="5">
                  <c:v>6908.46</c:v>
                </c:pt>
                <c:pt idx="6">
                  <c:v>6912.57</c:v>
                </c:pt>
                <c:pt idx="7">
                  <c:v>6880.91</c:v>
                </c:pt>
                <c:pt idx="8">
                  <c:v>7006.27</c:v>
                </c:pt>
                <c:pt idx="9">
                  <c:v>7031.67</c:v>
                </c:pt>
                <c:pt idx="10">
                  <c:v>7014.07</c:v>
                </c:pt>
                <c:pt idx="11">
                  <c:v>7002.27</c:v>
                </c:pt>
                <c:pt idx="12">
                  <c:v>7024.02</c:v>
                </c:pt>
                <c:pt idx="13">
                  <c:v>7025.4</c:v>
                </c:pt>
                <c:pt idx="14">
                  <c:v>6974.25</c:v>
                </c:pt>
                <c:pt idx="15">
                  <c:v>6913.71</c:v>
                </c:pt>
                <c:pt idx="16">
                  <c:v>6923.26</c:v>
                </c:pt>
                <c:pt idx="17">
                  <c:v>6917.78</c:v>
                </c:pt>
                <c:pt idx="18">
                  <c:v>6872.91</c:v>
                </c:pt>
                <c:pt idx="19">
                  <c:v>6903.25</c:v>
                </c:pt>
                <c:pt idx="20">
                  <c:v>6861.6</c:v>
                </c:pt>
                <c:pt idx="21" formatCode="0.00">
                  <c:v>6916.49</c:v>
                </c:pt>
                <c:pt idx="22" formatCode="0.00">
                  <c:v>6847.78</c:v>
                </c:pt>
                <c:pt idx="23" formatCode="0.00">
                  <c:v>6805.73</c:v>
                </c:pt>
                <c:pt idx="24" formatCode="0.00">
                  <c:v>6751.03</c:v>
                </c:pt>
                <c:pt idx="25" formatCode="0.00">
                  <c:v>6770.64</c:v>
                </c:pt>
                <c:pt idx="26" formatCode="0.00">
                  <c:v>6771.09</c:v>
                </c:pt>
                <c:pt idx="27" formatCode="0.00">
                  <c:v>6675.23</c:v>
                </c:pt>
                <c:pt idx="28" formatCode="0.00">
                  <c:v>6648.47</c:v>
                </c:pt>
                <c:pt idx="29">
                  <c:v>6585.47</c:v>
                </c:pt>
                <c:pt idx="30">
                  <c:v>6505.98</c:v>
                </c:pt>
                <c:pt idx="31">
                  <c:v>6508.19</c:v>
                </c:pt>
                <c:pt idx="32">
                  <c:v>6467.78</c:v>
                </c:pt>
                <c:pt idx="33">
                  <c:v>6474.34</c:v>
                </c:pt>
                <c:pt idx="34">
                  <c:v>6463.08</c:v>
                </c:pt>
                <c:pt idx="35">
                  <c:v>6424.41</c:v>
                </c:pt>
                <c:pt idx="36">
                  <c:v>6303.57</c:v>
                </c:pt>
                <c:pt idx="37">
                  <c:v>6323.59</c:v>
                </c:pt>
                <c:pt idx="38">
                  <c:v>6300.21</c:v>
                </c:pt>
                <c:pt idx="39">
                  <c:v>6262.94</c:v>
                </c:pt>
                <c:pt idx="40">
                  <c:v>6262.94</c:v>
                </c:pt>
                <c:pt idx="41">
                  <c:v>6262.94</c:v>
                </c:pt>
                <c:pt idx="42">
                  <c:v>6215.57</c:v>
                </c:pt>
                <c:pt idx="43">
                  <c:v>6187.2</c:v>
                </c:pt>
                <c:pt idx="44">
                  <c:v>6134.51</c:v>
                </c:pt>
                <c:pt idx="45">
                  <c:v>6145.16</c:v>
                </c:pt>
                <c:pt idx="46">
                  <c:v>6153.98</c:v>
                </c:pt>
                <c:pt idx="47">
                  <c:v>6144.35</c:v>
                </c:pt>
                <c:pt idx="48">
                  <c:v>6103.41</c:v>
                </c:pt>
                <c:pt idx="49">
                  <c:v>6098.34</c:v>
                </c:pt>
                <c:pt idx="50">
                  <c:v>6120.66</c:v>
                </c:pt>
                <c:pt idx="51">
                  <c:v>6092.64</c:v>
                </c:pt>
                <c:pt idx="52">
                  <c:v>6069.49</c:v>
                </c:pt>
                <c:pt idx="53">
                  <c:v>6065.69</c:v>
                </c:pt>
                <c:pt idx="54">
                  <c:v>6048.61</c:v>
                </c:pt>
                <c:pt idx="55">
                  <c:v>6032.25</c:v>
                </c:pt>
                <c:pt idx="56">
                  <c:v>6001.11</c:v>
                </c:pt>
                <c:pt idx="57">
                  <c:v>5977.49</c:v>
                </c:pt>
                <c:pt idx="58">
                  <c:v>5968.36</c:v>
                </c:pt>
                <c:pt idx="59">
                  <c:v>6080.44</c:v>
                </c:pt>
                <c:pt idx="60">
                  <c:v>6111.8</c:v>
                </c:pt>
                <c:pt idx="61">
                  <c:v>6040.85</c:v>
                </c:pt>
                <c:pt idx="62">
                  <c:v>6046.53</c:v>
                </c:pt>
                <c:pt idx="63">
                  <c:v>6108.43</c:v>
                </c:pt>
                <c:pt idx="64">
                  <c:v>6077.1</c:v>
                </c:pt>
                <c:pt idx="65">
                  <c:v>6058.45</c:v>
                </c:pt>
                <c:pt idx="66">
                  <c:v>6008.82</c:v>
                </c:pt>
                <c:pt idx="67">
                  <c:v>6014.14</c:v>
                </c:pt>
                <c:pt idx="68">
                  <c:v>6018.43</c:v>
                </c:pt>
                <c:pt idx="69">
                  <c:v>6001.74</c:v>
                </c:pt>
                <c:pt idx="70">
                  <c:v>5959.54</c:v>
                </c:pt>
                <c:pt idx="71">
                  <c:v>5960.93</c:v>
                </c:pt>
                <c:pt idx="72">
                  <c:v>5975.05</c:v>
                </c:pt>
                <c:pt idx="73">
                  <c:v>5965.06</c:v>
                </c:pt>
                <c:pt idx="74">
                  <c:v>5886.45</c:v>
                </c:pt>
                <c:pt idx="75">
                  <c:v>5870.1</c:v>
                </c:pt>
                <c:pt idx="76">
                  <c:v>5886.18</c:v>
                </c:pt>
                <c:pt idx="77">
                  <c:v>5897.73</c:v>
                </c:pt>
                <c:pt idx="78">
                  <c:v>5836.08</c:v>
                </c:pt>
                <c:pt idx="79">
                  <c:v>5733.97</c:v>
                </c:pt>
                <c:pt idx="80">
                  <c:v>5712.06</c:v>
                </c:pt>
                <c:pt idx="81">
                  <c:v>5695.19</c:v>
                </c:pt>
                <c:pt idx="82">
                  <c:v>5632.5</c:v>
                </c:pt>
                <c:pt idx="83">
                  <c:v>5607.63</c:v>
                </c:pt>
                <c:pt idx="84">
                  <c:v>5706.46</c:v>
                </c:pt>
                <c:pt idx="85">
                  <c:v>5708.03</c:v>
                </c:pt>
                <c:pt idx="86">
                  <c:v>5643.9</c:v>
                </c:pt>
                <c:pt idx="87">
                  <c:v>5637.59</c:v>
                </c:pt>
                <c:pt idx="88">
                  <c:v>5644.92</c:v>
                </c:pt>
                <c:pt idx="89">
                  <c:v>5624.92</c:v>
                </c:pt>
                <c:pt idx="90">
                  <c:v>5583.1</c:v>
                </c:pt>
                <c:pt idx="91">
                  <c:v>5568.73</c:v>
                </c:pt>
                <c:pt idx="92">
                  <c:v>5569.82</c:v>
                </c:pt>
                <c:pt idx="93">
                  <c:v>5530.12</c:v>
                </c:pt>
                <c:pt idx="94">
                  <c:v>5515.76</c:v>
                </c:pt>
                <c:pt idx="95">
                  <c:v>5486.8</c:v>
                </c:pt>
                <c:pt idx="96">
                  <c:v>5458.45</c:v>
                </c:pt>
                <c:pt idx="97">
                  <c:v>5454.23</c:v>
                </c:pt>
                <c:pt idx="98">
                  <c:v>5474.6</c:v>
                </c:pt>
                <c:pt idx="99">
                  <c:v>5430.9</c:v>
                </c:pt>
                <c:pt idx="100">
                  <c:v>5433.79</c:v>
                </c:pt>
                <c:pt idx="101">
                  <c:v>5452.02</c:v>
                </c:pt>
                <c:pt idx="102">
                  <c:v>5456.67</c:v>
                </c:pt>
                <c:pt idx="103">
                  <c:v>5420.05</c:v>
                </c:pt>
                <c:pt idx="104">
                  <c:v>5388.31</c:v>
                </c:pt>
                <c:pt idx="105">
                  <c:v>5341.64</c:v>
                </c:pt>
                <c:pt idx="106">
                  <c:v>5328.08</c:v>
                </c:pt>
                <c:pt idx="107">
                  <c:v>5309.75</c:v>
                </c:pt>
                <c:pt idx="108">
                  <c:v>5262.59</c:v>
                </c:pt>
                <c:pt idx="109">
                  <c:v>5208.76</c:v>
                </c:pt>
                <c:pt idx="110">
                  <c:v>5277.4</c:v>
                </c:pt>
                <c:pt idx="111">
                  <c:v>5247.13</c:v>
                </c:pt>
                <c:pt idx="112">
                  <c:v>5198.05</c:v>
                </c:pt>
                <c:pt idx="113">
                  <c:v>5132.0600000000004</c:v>
                </c:pt>
                <c:pt idx="114">
                  <c:v>5014.6499999999996</c:v>
                </c:pt>
                <c:pt idx="115">
                  <c:v>4893.72</c:v>
                </c:pt>
                <c:pt idx="116">
                  <c:v>4893.74</c:v>
                </c:pt>
                <c:pt idx="117">
                  <c:v>4820.3599999999997</c:v>
                </c:pt>
                <c:pt idx="118">
                  <c:v>4815</c:v>
                </c:pt>
                <c:pt idx="119">
                  <c:v>4805.0200000000004</c:v>
                </c:pt>
                <c:pt idx="120">
                  <c:v>4821.37</c:v>
                </c:pt>
                <c:pt idx="121">
                  <c:v>4819.2299999999996</c:v>
                </c:pt>
                <c:pt idx="122">
                  <c:v>4803.16</c:v>
                </c:pt>
                <c:pt idx="123">
                  <c:v>4805.2299999999996</c:v>
                </c:pt>
                <c:pt idx="124">
                  <c:v>4814.1000000000004</c:v>
                </c:pt>
                <c:pt idx="125">
                  <c:v>4734.96</c:v>
                </c:pt>
                <c:pt idx="126">
                  <c:v>4712.7700000000004</c:v>
                </c:pt>
                <c:pt idx="127">
                  <c:v>4740.95</c:v>
                </c:pt>
                <c:pt idx="128">
                  <c:v>4718.37</c:v>
                </c:pt>
                <c:pt idx="129">
                  <c:v>4670.6499999999996</c:v>
                </c:pt>
                <c:pt idx="130">
                  <c:v>4640.72</c:v>
                </c:pt>
                <c:pt idx="131">
                  <c:v>4624.59</c:v>
                </c:pt>
                <c:pt idx="132">
                  <c:v>4621.16</c:v>
                </c:pt>
                <c:pt idx="133">
                  <c:v>4631.79</c:v>
                </c:pt>
                <c:pt idx="134">
                  <c:v>4584.2700000000004</c:v>
                </c:pt>
                <c:pt idx="135">
                  <c:v>4584.6400000000003</c:v>
                </c:pt>
                <c:pt idx="136">
                  <c:v>4588.3</c:v>
                </c:pt>
                <c:pt idx="137">
                  <c:v>4578.01</c:v>
                </c:pt>
                <c:pt idx="138">
                  <c:v>4590.17</c:v>
                </c:pt>
                <c:pt idx="139">
                  <c:v>4583.8</c:v>
                </c:pt>
                <c:pt idx="140">
                  <c:v>4552.03</c:v>
                </c:pt>
                <c:pt idx="141">
                  <c:v>4564.3900000000003</c:v>
                </c:pt>
                <c:pt idx="142">
                  <c:v>4567.66</c:v>
                </c:pt>
                <c:pt idx="143">
                  <c:v>4570.13</c:v>
                </c:pt>
                <c:pt idx="144">
                  <c:v>4562.05</c:v>
                </c:pt>
                <c:pt idx="145">
                  <c:v>4567.47</c:v>
                </c:pt>
                <c:pt idx="146">
                  <c:v>4575.4799999999996</c:v>
                </c:pt>
                <c:pt idx="147">
                  <c:v>4589.97</c:v>
                </c:pt>
                <c:pt idx="148">
                  <c:v>4582.5200000000004</c:v>
                </c:pt>
                <c:pt idx="149">
                  <c:v>4573.49</c:v>
                </c:pt>
                <c:pt idx="150">
                  <c:v>4557.47</c:v>
                </c:pt>
                <c:pt idx="151">
                  <c:v>4531.01</c:v>
                </c:pt>
                <c:pt idx="152">
                  <c:v>4542.84</c:v>
                </c:pt>
                <c:pt idx="153">
                  <c:v>4540.95</c:v>
                </c:pt>
                <c:pt idx="154">
                  <c:v>4552.6000000000004</c:v>
                </c:pt>
                <c:pt idx="155">
                  <c:v>4526.2</c:v>
                </c:pt>
                <c:pt idx="156">
                  <c:v>4529.2700000000004</c:v>
                </c:pt>
                <c:pt idx="157">
                  <c:v>4485.53</c:v>
                </c:pt>
                <c:pt idx="158">
                  <c:v>4500.87</c:v>
                </c:pt>
                <c:pt idx="159">
                  <c:v>4511.9399999999996</c:v>
                </c:pt>
                <c:pt idx="160">
                  <c:v>4509.74</c:v>
                </c:pt>
                <c:pt idx="161">
                  <c:v>4468.41</c:v>
                </c:pt>
                <c:pt idx="162">
                  <c:v>4529.6899999999996</c:v>
                </c:pt>
                <c:pt idx="163">
                  <c:v>4559.55</c:v>
                </c:pt>
                <c:pt idx="164">
                  <c:v>4590.3500000000004</c:v>
                </c:pt>
                <c:pt idx="165">
                  <c:v>4560.62</c:v>
                </c:pt>
                <c:pt idx="166">
                  <c:v>4558.66</c:v>
                </c:pt>
                <c:pt idx="167">
                  <c:v>4575.55</c:v>
                </c:pt>
                <c:pt idx="168">
                  <c:v>4606.03</c:v>
                </c:pt>
                <c:pt idx="169">
                  <c:v>4554.28</c:v>
                </c:pt>
                <c:pt idx="170">
                  <c:v>4549.72</c:v>
                </c:pt>
                <c:pt idx="171">
                  <c:v>4593.24</c:v>
                </c:pt>
                <c:pt idx="172">
                  <c:v>4627.59</c:v>
                </c:pt>
                <c:pt idx="173">
                  <c:v>4645.13</c:v>
                </c:pt>
                <c:pt idx="174">
                  <c:v>4616.53</c:v>
                </c:pt>
                <c:pt idx="175">
                  <c:v>4674.46</c:v>
                </c:pt>
                <c:pt idx="176">
                  <c:v>4702.57</c:v>
                </c:pt>
                <c:pt idx="177">
                  <c:v>4705.1499999999996</c:v>
                </c:pt>
                <c:pt idx="178">
                  <c:v>4666.18</c:v>
                </c:pt>
                <c:pt idx="179">
                  <c:v>4636.01</c:v>
                </c:pt>
                <c:pt idx="180">
                  <c:v>4635.95</c:v>
                </c:pt>
                <c:pt idx="181">
                  <c:v>4621.25</c:v>
                </c:pt>
                <c:pt idx="182">
                  <c:v>4597.6000000000004</c:v>
                </c:pt>
                <c:pt idx="183">
                  <c:v>4577.53</c:v>
                </c:pt>
                <c:pt idx="184">
                  <c:v>4566.72</c:v>
                </c:pt>
                <c:pt idx="185">
                  <c:v>4554.5</c:v>
                </c:pt>
                <c:pt idx="186">
                  <c:v>4559.07</c:v>
                </c:pt>
                <c:pt idx="187">
                  <c:v>4517.87</c:v>
                </c:pt>
                <c:pt idx="188">
                  <c:v>4524.62</c:v>
                </c:pt>
                <c:pt idx="189">
                  <c:v>4530.58</c:v>
                </c:pt>
                <c:pt idx="190">
                  <c:v>4543.76</c:v>
                </c:pt>
                <c:pt idx="191">
                  <c:v>4514.66</c:v>
                </c:pt>
                <c:pt idx="192">
                  <c:v>4464.55</c:v>
                </c:pt>
                <c:pt idx="193">
                  <c:v>4504.25</c:v>
                </c:pt>
                <c:pt idx="194">
                  <c:v>4509.46</c:v>
                </c:pt>
                <c:pt idx="195">
                  <c:v>4526.6400000000003</c:v>
                </c:pt>
                <c:pt idx="196">
                  <c:v>5965.06</c:v>
                </c:pt>
                <c:pt idx="197">
                  <c:v>5886.45</c:v>
                </c:pt>
                <c:pt idx="198">
                  <c:v>5870.1</c:v>
                </c:pt>
                <c:pt idx="199">
                  <c:v>5886.18</c:v>
                </c:pt>
                <c:pt idx="200">
                  <c:v>5897.73</c:v>
                </c:pt>
                <c:pt idx="201">
                  <c:v>5836.08</c:v>
                </c:pt>
                <c:pt idx="202">
                  <c:v>5733.97</c:v>
                </c:pt>
                <c:pt idx="203">
                  <c:v>5712.06</c:v>
                </c:pt>
                <c:pt idx="204">
                  <c:v>5695.19</c:v>
                </c:pt>
                <c:pt idx="205">
                  <c:v>5632.5</c:v>
                </c:pt>
                <c:pt idx="206">
                  <c:v>5607.63</c:v>
                </c:pt>
                <c:pt idx="207">
                  <c:v>5706.46</c:v>
                </c:pt>
                <c:pt idx="208">
                  <c:v>5708.03</c:v>
                </c:pt>
                <c:pt idx="209">
                  <c:v>5643.9</c:v>
                </c:pt>
                <c:pt idx="210">
                  <c:v>5637.59</c:v>
                </c:pt>
                <c:pt idx="211">
                  <c:v>5644.92</c:v>
                </c:pt>
                <c:pt idx="212">
                  <c:v>5624.92</c:v>
                </c:pt>
                <c:pt idx="213">
                  <c:v>5583.1</c:v>
                </c:pt>
                <c:pt idx="214">
                  <c:v>5568.73</c:v>
                </c:pt>
                <c:pt idx="215">
                  <c:v>5569.82</c:v>
                </c:pt>
                <c:pt idx="216">
                  <c:v>5530.12</c:v>
                </c:pt>
                <c:pt idx="217">
                  <c:v>5515.76</c:v>
                </c:pt>
                <c:pt idx="218">
                  <c:v>5486.8</c:v>
                </c:pt>
                <c:pt idx="219">
                  <c:v>5458.45</c:v>
                </c:pt>
                <c:pt idx="220">
                  <c:v>5454.23</c:v>
                </c:pt>
                <c:pt idx="221">
                  <c:v>5474.6</c:v>
                </c:pt>
                <c:pt idx="222">
                  <c:v>5430.9</c:v>
                </c:pt>
                <c:pt idx="223">
                  <c:v>5433.79</c:v>
                </c:pt>
                <c:pt idx="224">
                  <c:v>5452.02</c:v>
                </c:pt>
                <c:pt idx="225">
                  <c:v>5456.67</c:v>
                </c:pt>
                <c:pt idx="226">
                  <c:v>5420.05</c:v>
                </c:pt>
                <c:pt idx="227">
                  <c:v>5388.31</c:v>
                </c:pt>
                <c:pt idx="228">
                  <c:v>5341.64</c:v>
                </c:pt>
                <c:pt idx="229">
                  <c:v>5328.08</c:v>
                </c:pt>
                <c:pt idx="230">
                  <c:v>5309.75</c:v>
                </c:pt>
                <c:pt idx="231">
                  <c:v>5262.59</c:v>
                </c:pt>
                <c:pt idx="232">
                  <c:v>5208.76</c:v>
                </c:pt>
                <c:pt idx="233">
                  <c:v>5277.4</c:v>
                </c:pt>
                <c:pt idx="234">
                  <c:v>5247.13</c:v>
                </c:pt>
                <c:pt idx="235">
                  <c:v>5198.05</c:v>
                </c:pt>
                <c:pt idx="236">
                  <c:v>5132.0600000000004</c:v>
                </c:pt>
                <c:pt idx="237">
                  <c:v>5014.6499999999996</c:v>
                </c:pt>
                <c:pt idx="238">
                  <c:v>4893.72</c:v>
                </c:pt>
                <c:pt idx="239">
                  <c:v>4893.74</c:v>
                </c:pt>
                <c:pt idx="240">
                  <c:v>4820.3599999999997</c:v>
                </c:pt>
                <c:pt idx="241">
                  <c:v>4815</c:v>
                </c:pt>
                <c:pt idx="242">
                  <c:v>4805.0200000000004</c:v>
                </c:pt>
                <c:pt idx="243">
                  <c:v>4821.37</c:v>
                </c:pt>
                <c:pt idx="244">
                  <c:v>4819.2299999999996</c:v>
                </c:pt>
                <c:pt idx="245">
                  <c:v>4803.16</c:v>
                </c:pt>
                <c:pt idx="246">
                  <c:v>4805.2299999999996</c:v>
                </c:pt>
                <c:pt idx="247">
                  <c:v>4814.1000000000004</c:v>
                </c:pt>
                <c:pt idx="248">
                  <c:v>4734.96</c:v>
                </c:pt>
                <c:pt idx="249">
                  <c:v>4712.7700000000004</c:v>
                </c:pt>
                <c:pt idx="250">
                  <c:v>4740.95</c:v>
                </c:pt>
                <c:pt idx="251">
                  <c:v>4718.37</c:v>
                </c:pt>
                <c:pt idx="252">
                  <c:v>4670.6499999999996</c:v>
                </c:pt>
                <c:pt idx="253">
                  <c:v>4640.72</c:v>
                </c:pt>
                <c:pt idx="254">
                  <c:v>4624.59</c:v>
                </c:pt>
                <c:pt idx="255">
                  <c:v>4621.16</c:v>
                </c:pt>
                <c:pt idx="256">
                  <c:v>4631.79</c:v>
                </c:pt>
                <c:pt idx="257">
                  <c:v>4584.2700000000004</c:v>
                </c:pt>
                <c:pt idx="258">
                  <c:v>4584.6400000000003</c:v>
                </c:pt>
                <c:pt idx="259">
                  <c:v>4588.3</c:v>
                </c:pt>
                <c:pt idx="260">
                  <c:v>4578.01</c:v>
                </c:pt>
                <c:pt idx="261">
                  <c:v>4590.17</c:v>
                </c:pt>
                <c:pt idx="262">
                  <c:v>4583.8</c:v>
                </c:pt>
                <c:pt idx="263">
                  <c:v>4552.03</c:v>
                </c:pt>
                <c:pt idx="264">
                  <c:v>4564.3900000000003</c:v>
                </c:pt>
                <c:pt idx="265">
                  <c:v>4567.66</c:v>
                </c:pt>
                <c:pt idx="266">
                  <c:v>4570.13</c:v>
                </c:pt>
                <c:pt idx="267">
                  <c:v>4562.05</c:v>
                </c:pt>
                <c:pt idx="268">
                  <c:v>4567.47</c:v>
                </c:pt>
                <c:pt idx="269">
                  <c:v>4575.4799999999996</c:v>
                </c:pt>
                <c:pt idx="270">
                  <c:v>4589.97</c:v>
                </c:pt>
                <c:pt idx="271">
                  <c:v>4582.5200000000004</c:v>
                </c:pt>
                <c:pt idx="272">
                  <c:v>4573.49</c:v>
                </c:pt>
                <c:pt idx="273">
                  <c:v>4557.47</c:v>
                </c:pt>
                <c:pt idx="274">
                  <c:v>4531.01</c:v>
                </c:pt>
                <c:pt idx="275">
                  <c:v>4542.84</c:v>
                </c:pt>
                <c:pt idx="276">
                  <c:v>4540.95</c:v>
                </c:pt>
                <c:pt idx="277">
                  <c:v>4552.6000000000004</c:v>
                </c:pt>
                <c:pt idx="278">
                  <c:v>4526.2</c:v>
                </c:pt>
                <c:pt idx="279">
                  <c:v>4529.2700000000004</c:v>
                </c:pt>
                <c:pt idx="280">
                  <c:v>4485.53</c:v>
                </c:pt>
                <c:pt idx="281">
                  <c:v>4500.87</c:v>
                </c:pt>
                <c:pt idx="282">
                  <c:v>4511.9399999999996</c:v>
                </c:pt>
                <c:pt idx="283">
                  <c:v>4509.74</c:v>
                </c:pt>
                <c:pt idx="284">
                  <c:v>4468.41</c:v>
                </c:pt>
                <c:pt idx="285">
                  <c:v>4529.6899999999996</c:v>
                </c:pt>
                <c:pt idx="286">
                  <c:v>4559.55</c:v>
                </c:pt>
                <c:pt idx="287">
                  <c:v>4590.3500000000004</c:v>
                </c:pt>
                <c:pt idx="288">
                  <c:v>4560.62</c:v>
                </c:pt>
                <c:pt idx="289">
                  <c:v>4558.66</c:v>
                </c:pt>
                <c:pt idx="290">
                  <c:v>4575.55</c:v>
                </c:pt>
                <c:pt idx="291">
                  <c:v>4606.03</c:v>
                </c:pt>
                <c:pt idx="292">
                  <c:v>4554.28</c:v>
                </c:pt>
                <c:pt idx="293">
                  <c:v>4549.72</c:v>
                </c:pt>
                <c:pt idx="294">
                  <c:v>4593.24</c:v>
                </c:pt>
                <c:pt idx="295">
                  <c:v>4627.59</c:v>
                </c:pt>
                <c:pt idx="296">
                  <c:v>4645.13</c:v>
                </c:pt>
                <c:pt idx="297">
                  <c:v>4616.53</c:v>
                </c:pt>
                <c:pt idx="298">
                  <c:v>4674.46</c:v>
                </c:pt>
                <c:pt idx="299">
                  <c:v>4702.57</c:v>
                </c:pt>
                <c:pt idx="300">
                  <c:v>4705.1499999999996</c:v>
                </c:pt>
                <c:pt idx="301">
                  <c:v>4666.18</c:v>
                </c:pt>
                <c:pt idx="302">
                  <c:v>4636.01</c:v>
                </c:pt>
                <c:pt idx="303">
                  <c:v>4635.95</c:v>
                </c:pt>
                <c:pt idx="304">
                  <c:v>4621.25</c:v>
                </c:pt>
                <c:pt idx="305">
                  <c:v>4597.6000000000004</c:v>
                </c:pt>
                <c:pt idx="306">
                  <c:v>4577.53</c:v>
                </c:pt>
                <c:pt idx="307">
                  <c:v>4566.72</c:v>
                </c:pt>
                <c:pt idx="308">
                  <c:v>4554.5</c:v>
                </c:pt>
                <c:pt idx="309">
                  <c:v>4559.07</c:v>
                </c:pt>
                <c:pt idx="310">
                  <c:v>4517.87</c:v>
                </c:pt>
                <c:pt idx="311">
                  <c:v>4524.62</c:v>
                </c:pt>
                <c:pt idx="312">
                  <c:v>4530.58</c:v>
                </c:pt>
                <c:pt idx="313">
                  <c:v>4543.76</c:v>
                </c:pt>
                <c:pt idx="314">
                  <c:v>4514.66</c:v>
                </c:pt>
                <c:pt idx="315">
                  <c:v>4464.55</c:v>
                </c:pt>
                <c:pt idx="316">
                  <c:v>4504.25</c:v>
                </c:pt>
                <c:pt idx="317">
                  <c:v>4509.46</c:v>
                </c:pt>
                <c:pt idx="318">
                  <c:v>4526.6400000000003</c:v>
                </c:pt>
                <c:pt idx="319">
                  <c:v>4522.3900000000003</c:v>
                </c:pt>
                <c:pt idx="320">
                  <c:v>4509.93</c:v>
                </c:pt>
                <c:pt idx="321">
                  <c:v>4500.6899999999996</c:v>
                </c:pt>
                <c:pt idx="322">
                  <c:v>4501.83</c:v>
                </c:pt>
                <c:pt idx="323">
                  <c:v>4486.8900000000003</c:v>
                </c:pt>
                <c:pt idx="324">
                  <c:v>4479.7299999999996</c:v>
                </c:pt>
                <c:pt idx="325">
                  <c:v>4510.72</c:v>
                </c:pt>
                <c:pt idx="326">
                  <c:v>4527.1099999999997</c:v>
                </c:pt>
                <c:pt idx="327">
                  <c:v>4546.83</c:v>
                </c:pt>
                <c:pt idx="328">
                  <c:v>4578.18</c:v>
                </c:pt>
                <c:pt idx="329">
                  <c:v>4605.13</c:v>
                </c:pt>
                <c:pt idx="330">
                  <c:v>4612.03</c:v>
                </c:pt>
                <c:pt idx="331">
                  <c:v>4608.68</c:v>
                </c:pt>
                <c:pt idx="332">
                  <c:v>4540.96</c:v>
                </c:pt>
                <c:pt idx="333">
                  <c:v>4515.7</c:v>
                </c:pt>
                <c:pt idx="334">
                  <c:v>4512.34</c:v>
                </c:pt>
                <c:pt idx="335">
                  <c:v>4529.53</c:v>
                </c:pt>
                <c:pt idx="336">
                  <c:v>4470.17</c:v>
                </c:pt>
                <c:pt idx="337">
                  <c:v>4454.43</c:v>
                </c:pt>
                <c:pt idx="338">
                  <c:v>4484.4799999999996</c:v>
                </c:pt>
                <c:pt idx="339">
                  <c:v>4497.12</c:v>
                </c:pt>
                <c:pt idx="340">
                  <c:v>4447.96</c:v>
                </c:pt>
                <c:pt idx="341">
                  <c:v>4385.8599999999997</c:v>
                </c:pt>
                <c:pt idx="342">
                  <c:v>4392.37</c:v>
                </c:pt>
                <c:pt idx="343">
                  <c:v>4362.68</c:v>
                </c:pt>
                <c:pt idx="344">
                  <c:v>4344.13</c:v>
                </c:pt>
                <c:pt idx="345">
                  <c:v>4333.1899999999996</c:v>
                </c:pt>
                <c:pt idx="346">
                  <c:v>4317.1499999999996</c:v>
                </c:pt>
                <c:pt idx="347">
                  <c:v>4310.9399999999996</c:v>
                </c:pt>
                <c:pt idx="348">
                  <c:v>4324.26</c:v>
                </c:pt>
                <c:pt idx="349">
                  <c:v>4307.05</c:v>
                </c:pt>
                <c:pt idx="350">
                  <c:v>4315.34</c:v>
                </c:pt>
                <c:pt idx="351">
                  <c:v>4309.3</c:v>
                </c:pt>
                <c:pt idx="352">
                  <c:v>4297.1899999999996</c:v>
                </c:pt>
                <c:pt idx="353">
                  <c:v>4320.28</c:v>
                </c:pt>
                <c:pt idx="354">
                  <c:v>4288.87</c:v>
                </c:pt>
                <c:pt idx="355">
                  <c:v>4343.2700000000004</c:v>
                </c:pt>
                <c:pt idx="356">
                  <c:v>4320.37</c:v>
                </c:pt>
                <c:pt idx="357">
                  <c:v>4324.1400000000003</c:v>
                </c:pt>
                <c:pt idx="358">
                  <c:v>4329.13</c:v>
                </c:pt>
                <c:pt idx="359">
                  <c:v>4326.99</c:v>
                </c:pt>
                <c:pt idx="360">
                  <c:v>4335.12</c:v>
                </c:pt>
                <c:pt idx="361">
                  <c:v>4348.2700000000004</c:v>
                </c:pt>
                <c:pt idx="362">
                  <c:v>4355.6499999999996</c:v>
                </c:pt>
                <c:pt idx="363">
                  <c:v>4363.24</c:v>
                </c:pt>
                <c:pt idx="364">
                  <c:v>4382.29</c:v>
                </c:pt>
                <c:pt idx="365">
                  <c:v>4403.93</c:v>
                </c:pt>
                <c:pt idx="366">
                  <c:v>4414.28</c:v>
                </c:pt>
                <c:pt idx="367">
                  <c:v>4416.3900000000003</c:v>
                </c:pt>
                <c:pt idx="368">
                  <c:v>4468.28</c:v>
                </c:pt>
                <c:pt idx="369">
                  <c:v>4494.6899999999996</c:v>
                </c:pt>
                <c:pt idx="370">
                  <c:v>4539.91</c:v>
                </c:pt>
                <c:pt idx="371">
                  <c:v>4543.97</c:v>
                </c:pt>
                <c:pt idx="372">
                  <c:v>4554.58</c:v>
                </c:pt>
                <c:pt idx="373">
                  <c:v>4575.3999999999996</c:v>
                </c:pt>
                <c:pt idx="374">
                  <c:v>4570.21</c:v>
                </c:pt>
                <c:pt idx="375">
                  <c:v>4588.47</c:v>
                </c:pt>
                <c:pt idx="376">
                  <c:v>4568.3100000000004</c:v>
                </c:pt>
                <c:pt idx="377">
                  <c:v>4655.6899999999996</c:v>
                </c:pt>
                <c:pt idx="378">
                  <c:v>4655.3599999999997</c:v>
                </c:pt>
                <c:pt idx="379">
                  <c:v>4683.03</c:v>
                </c:pt>
                <c:pt idx="380">
                  <c:v>4684.6099999999997</c:v>
                </c:pt>
                <c:pt idx="381">
                  <c:v>4717.8</c:v>
                </c:pt>
                <c:pt idx="382">
                  <c:v>4751.84</c:v>
                </c:pt>
                <c:pt idx="383">
                  <c:v>4788.1499999999996</c:v>
                </c:pt>
                <c:pt idx="384">
                  <c:v>4789.3500000000004</c:v>
                </c:pt>
                <c:pt idx="385">
                  <c:v>4787.9399999999996</c:v>
                </c:pt>
                <c:pt idx="386">
                  <c:v>4768.17</c:v>
                </c:pt>
                <c:pt idx="387">
                  <c:v>4733.8900000000003</c:v>
                </c:pt>
                <c:pt idx="388">
                  <c:v>4651.6899999999996</c:v>
                </c:pt>
                <c:pt idx="389">
                  <c:v>4524.1400000000003</c:v>
                </c:pt>
                <c:pt idx="390">
                  <c:v>4474.62</c:v>
                </c:pt>
                <c:pt idx="391">
                  <c:v>4396.9399999999996</c:v>
                </c:pt>
                <c:pt idx="392">
                  <c:v>4221.6499999999996</c:v>
                </c:pt>
                <c:pt idx="393">
                  <c:v>3935.95</c:v>
                </c:pt>
                <c:pt idx="394">
                  <c:v>3777.33</c:v>
                </c:pt>
                <c:pt idx="395">
                  <c:v>3683.38</c:v>
                </c:pt>
                <c:pt idx="396">
                  <c:v>3634.12</c:v>
                </c:pt>
                <c:pt idx="397">
                  <c:v>3633.46</c:v>
                </c:pt>
                <c:pt idx="398">
                  <c:v>3625.12</c:v>
                </c:pt>
                <c:pt idx="399">
                  <c:v>3617.2</c:v>
                </c:pt>
                <c:pt idx="400">
                  <c:v>3621.11</c:v>
                </c:pt>
                <c:pt idx="401">
                  <c:v>3633.89</c:v>
                </c:pt>
                <c:pt idx="402">
                  <c:v>3630.4</c:v>
                </c:pt>
                <c:pt idx="403">
                  <c:v>3637.58</c:v>
                </c:pt>
                <c:pt idx="404">
                  <c:v>3631.9</c:v>
                </c:pt>
                <c:pt idx="405">
                  <c:v>3604.39</c:v>
                </c:pt>
                <c:pt idx="406">
                  <c:v>3599.52</c:v>
                </c:pt>
                <c:pt idx="407">
                  <c:v>3619.07</c:v>
                </c:pt>
                <c:pt idx="408">
                  <c:v>3578.97</c:v>
                </c:pt>
                <c:pt idx="409">
                  <c:v>3576.6</c:v>
                </c:pt>
                <c:pt idx="410">
                  <c:v>3526.17</c:v>
                </c:pt>
                <c:pt idx="411">
                  <c:v>3572.07</c:v>
                </c:pt>
                <c:pt idx="412">
                  <c:v>3555.46</c:v>
                </c:pt>
                <c:pt idx="413">
                  <c:v>3512.96</c:v>
                </c:pt>
                <c:pt idx="414">
                  <c:v>3485.69</c:v>
                </c:pt>
                <c:pt idx="415">
                  <c:v>3468.14</c:v>
                </c:pt>
                <c:pt idx="416">
                  <c:v>3469.69</c:v>
                </c:pt>
                <c:pt idx="417">
                  <c:v>3462.92</c:v>
                </c:pt>
                <c:pt idx="418">
                  <c:v>3442.69</c:v>
                </c:pt>
                <c:pt idx="419">
                  <c:v>3402.24</c:v>
                </c:pt>
                <c:pt idx="420">
                  <c:v>3397.33</c:v>
                </c:pt>
                <c:pt idx="421">
                  <c:v>3380.56</c:v>
                </c:pt>
                <c:pt idx="422">
                  <c:v>3363.81</c:v>
                </c:pt>
                <c:pt idx="423">
                  <c:v>3377.88</c:v>
                </c:pt>
              </c:numCache>
            </c:numRef>
          </c:val>
          <c:smooth val="0"/>
          <c:extLst>
            <c:ext xmlns:c16="http://schemas.microsoft.com/office/drawing/2014/chart" uri="{C3380CC4-5D6E-409C-BE32-E72D297353CC}">
              <c16:uniqueId val="{00000000-1EDB-4E72-9D0D-EF2907952D96}"/>
            </c:ext>
          </c:extLst>
        </c:ser>
        <c:dLbls>
          <c:showLegendKey val="0"/>
          <c:showVal val="0"/>
          <c:showCatName val="0"/>
          <c:showSerName val="0"/>
          <c:showPercent val="0"/>
          <c:showBubbleSize val="0"/>
        </c:dLbls>
        <c:marker val="1"/>
        <c:smooth val="0"/>
        <c:axId val="1658172544"/>
        <c:axId val="398031424"/>
      </c:lineChart>
      <c:dateAx>
        <c:axId val="1658172544"/>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8031424"/>
        <c:crosses val="autoZero"/>
        <c:auto val="1"/>
        <c:lblOffset val="100"/>
        <c:baseTimeUnit val="days"/>
      </c:dateAx>
      <c:valAx>
        <c:axId val="398031424"/>
        <c:scaling>
          <c:orientation val="minMax"/>
          <c:max val="7500"/>
          <c:min val="3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658172544"/>
        <c:crosses val="autoZero"/>
        <c:crossBetween val="between"/>
        <c:majorUnit val="1000"/>
      </c:valAx>
      <c:valAx>
        <c:axId val="154025708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782858848"/>
        <c:crosses val="max"/>
        <c:crossBetween val="between"/>
      </c:valAx>
      <c:dateAx>
        <c:axId val="1782858848"/>
        <c:scaling>
          <c:orientation val="minMax"/>
        </c:scaling>
        <c:delete val="1"/>
        <c:axPos val="b"/>
        <c:numFmt formatCode="m/d/yyyy" sourceLinked="1"/>
        <c:majorTickMark val="out"/>
        <c:minorTickMark val="none"/>
        <c:tickLblPos val="nextTo"/>
        <c:crossAx val="1540257088"/>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10000"/>
        <a:lumOff val="90000"/>
      </a:schemeClr>
    </a:solid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10/5/2025</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5 October 2025</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This communication is intended for professional clients and eligible counterparties only. Past performance is not a reliable indicator of future results. Performance results are calculated before management fees and after trading expenses. Information contained in this publication is compiled from industry sources which we consider to be accurate and reliable.</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There is no representation or warranty of any kind, whether express or implied, regarding the accuracy or completeness of the information given. The information provided does not constitute advice and it should not be relied on as such.</a:t>
            </a: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Any views or opinions expressed are those of Crown Agents Investment Management Ltd and are subject to change due to market and other conditions and should not be taken as statements of policy or intent.</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Ltd accept no liability for the impact of any decisions made based on the information provided in this publication.</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Limited. Registered in England &amp; Wales.</a:t>
            </a: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No: 02169973. Vat Reg No: GB 377 614565.</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Authorised and regulated by the Financial Conduct Authority (Financial Services Register number: 119207)</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3CBC2CF-976A-5046-B81F-9A0D016E9154}"/>
              </a:ext>
            </a:extLst>
          </p:cNvPr>
          <p:cNvSpPr txBox="1">
            <a:spLocks/>
          </p:cNvSpPr>
          <p:nvPr userDrawn="1"/>
        </p:nvSpPr>
        <p:spPr>
          <a:xfrm>
            <a:off x="974028" y="2910613"/>
            <a:ext cx="8143624"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series / text box / table header colours</a:t>
            </a:r>
          </a:p>
        </p:txBody>
      </p:sp>
      <p:sp>
        <p:nvSpPr>
          <p:cNvPr id="8" name="Rectangle 7">
            <a:extLst>
              <a:ext uri="{FF2B5EF4-FFF2-40B4-BE49-F238E27FC236}">
                <a16:creationId xmlns:a16="http://schemas.microsoft.com/office/drawing/2014/main" id="{180FAE5F-6431-2449-924F-6DD0EEF04C05}"/>
              </a:ext>
            </a:extLst>
          </p:cNvPr>
          <p:cNvSpPr/>
          <p:nvPr userDrawn="1"/>
        </p:nvSpPr>
        <p:spPr>
          <a:xfrm>
            <a:off x="980497" y="340316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B14B63-C24A-CD49-8AA9-127552619120}"/>
              </a:ext>
            </a:extLst>
          </p:cNvPr>
          <p:cNvSpPr/>
          <p:nvPr userDrawn="1"/>
        </p:nvSpPr>
        <p:spPr>
          <a:xfrm>
            <a:off x="1809268" y="340316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FD7F49-9685-A74F-8C73-2CC31BE73175}"/>
              </a:ext>
            </a:extLst>
          </p:cNvPr>
          <p:cNvSpPr/>
          <p:nvPr userDrawn="1"/>
        </p:nvSpPr>
        <p:spPr>
          <a:xfrm>
            <a:off x="2638039" y="3403160"/>
            <a:ext cx="685800" cy="758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4A767B-07E4-4E4B-B5AF-BD7B582B850E}"/>
              </a:ext>
            </a:extLst>
          </p:cNvPr>
          <p:cNvSpPr/>
          <p:nvPr userDrawn="1"/>
        </p:nvSpPr>
        <p:spPr>
          <a:xfrm>
            <a:off x="3466810" y="3403160"/>
            <a:ext cx="685800" cy="758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C01012-697F-5141-AEFE-ECA6D80DE27B}"/>
              </a:ext>
            </a:extLst>
          </p:cNvPr>
          <p:cNvSpPr/>
          <p:nvPr userDrawn="1"/>
        </p:nvSpPr>
        <p:spPr>
          <a:xfrm>
            <a:off x="4295581" y="3403160"/>
            <a:ext cx="685800" cy="7589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2CF0F-05B7-D342-AE7B-4585112806DA}"/>
              </a:ext>
            </a:extLst>
          </p:cNvPr>
          <p:cNvSpPr/>
          <p:nvPr userDrawn="1"/>
        </p:nvSpPr>
        <p:spPr>
          <a:xfrm>
            <a:off x="5124352" y="3403160"/>
            <a:ext cx="685800" cy="75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B1486-88B0-324F-AD09-D903DDFDFD6E}"/>
              </a:ext>
            </a:extLst>
          </p:cNvPr>
          <p:cNvSpPr/>
          <p:nvPr userDrawn="1"/>
        </p:nvSpPr>
        <p:spPr>
          <a:xfrm>
            <a:off x="5953123" y="3403160"/>
            <a:ext cx="685800" cy="758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59C1D-10CB-5F41-B787-BFF9945B276B}"/>
              </a:ext>
            </a:extLst>
          </p:cNvPr>
          <p:cNvSpPr/>
          <p:nvPr userDrawn="1"/>
        </p:nvSpPr>
        <p:spPr>
          <a:xfrm>
            <a:off x="6781894" y="3403160"/>
            <a:ext cx="685800" cy="7589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3376952-C5DE-134D-924A-3DC838614EA0}"/>
              </a:ext>
            </a:extLst>
          </p:cNvPr>
          <p:cNvSpPr txBox="1"/>
          <p:nvPr userDrawn="1"/>
        </p:nvSpPr>
        <p:spPr>
          <a:xfrm>
            <a:off x="970364"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19" name="TextBox 18">
            <a:extLst>
              <a:ext uri="{FF2B5EF4-FFF2-40B4-BE49-F238E27FC236}">
                <a16:creationId xmlns:a16="http://schemas.microsoft.com/office/drawing/2014/main" id="{A622F687-BDAC-1D45-B2AB-D56E1A707D78}"/>
              </a:ext>
            </a:extLst>
          </p:cNvPr>
          <p:cNvSpPr txBox="1"/>
          <p:nvPr userDrawn="1"/>
        </p:nvSpPr>
        <p:spPr>
          <a:xfrm>
            <a:off x="1798565"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dark_red</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20" name="TextBox 19">
            <a:extLst>
              <a:ext uri="{FF2B5EF4-FFF2-40B4-BE49-F238E27FC236}">
                <a16:creationId xmlns:a16="http://schemas.microsoft.com/office/drawing/2014/main" id="{FDD40D02-7A82-F742-ADE7-C6813AF6AEDB}"/>
              </a:ext>
            </a:extLst>
          </p:cNvPr>
          <p:cNvSpPr txBox="1"/>
          <p:nvPr userDrawn="1"/>
        </p:nvSpPr>
        <p:spPr>
          <a:xfrm>
            <a:off x="2626766"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grey</a:t>
            </a:r>
          </a:p>
          <a:p>
            <a:pPr algn="ctr"/>
            <a:r>
              <a:rPr lang="en-US" sz="900" dirty="0">
                <a:solidFill>
                  <a:schemeClr val="tx1">
                    <a:lumMod val="75000"/>
                    <a:lumOff val="25000"/>
                  </a:schemeClr>
                </a:solidFill>
                <a:latin typeface="+mn-lt"/>
              </a:rPr>
              <a:t>#707070</a:t>
            </a:r>
          </a:p>
          <a:p>
            <a:pPr algn="ctr"/>
            <a:r>
              <a:rPr lang="en-US" sz="900" dirty="0">
                <a:solidFill>
                  <a:schemeClr val="tx1">
                    <a:lumMod val="75000"/>
                    <a:lumOff val="25000"/>
                  </a:schemeClr>
                </a:solidFill>
                <a:latin typeface="+mn-lt"/>
              </a:rPr>
              <a:t>112 112 112</a:t>
            </a:r>
          </a:p>
          <a:p>
            <a:pPr algn="ctr"/>
            <a:r>
              <a:rPr lang="en-US" sz="900" dirty="0">
                <a:solidFill>
                  <a:schemeClr val="tx1">
                    <a:lumMod val="75000"/>
                    <a:lumOff val="25000"/>
                  </a:schemeClr>
                </a:solidFill>
                <a:latin typeface="+mn-lt"/>
              </a:rPr>
              <a:t>[7, 1]</a:t>
            </a:r>
          </a:p>
        </p:txBody>
      </p:sp>
      <p:sp>
        <p:nvSpPr>
          <p:cNvPr id="21" name="TextBox 20">
            <a:extLst>
              <a:ext uri="{FF2B5EF4-FFF2-40B4-BE49-F238E27FC236}">
                <a16:creationId xmlns:a16="http://schemas.microsoft.com/office/drawing/2014/main" id="{89301C51-5521-844C-8394-B1D589B50C41}"/>
              </a:ext>
            </a:extLst>
          </p:cNvPr>
          <p:cNvSpPr txBox="1"/>
          <p:nvPr userDrawn="1"/>
        </p:nvSpPr>
        <p:spPr>
          <a:xfrm>
            <a:off x="3454967"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light_blue</a:t>
            </a:r>
          </a:p>
          <a:p>
            <a:pPr algn="ctr"/>
            <a:r>
              <a:rPr lang="en-US" sz="900" dirty="0">
                <a:solidFill>
                  <a:schemeClr val="tx1">
                    <a:lumMod val="75000"/>
                    <a:lumOff val="25000"/>
                  </a:schemeClr>
                </a:solidFill>
                <a:latin typeface="+mn-lt"/>
              </a:rPr>
              <a:t>#548BE9</a:t>
            </a:r>
          </a:p>
          <a:p>
            <a:pPr algn="ctr"/>
            <a:r>
              <a:rPr lang="en-US" sz="900" dirty="0">
                <a:solidFill>
                  <a:schemeClr val="tx1">
                    <a:lumMod val="75000"/>
                    <a:lumOff val="25000"/>
                  </a:schemeClr>
                </a:solidFill>
                <a:latin typeface="+mn-lt"/>
              </a:rPr>
              <a:t>84 139 233</a:t>
            </a:r>
          </a:p>
          <a:p>
            <a:pPr algn="ctr"/>
            <a:r>
              <a:rPr lang="en-US" sz="900" dirty="0">
                <a:solidFill>
                  <a:schemeClr val="tx1">
                    <a:lumMod val="75000"/>
                    <a:lumOff val="25000"/>
                  </a:schemeClr>
                </a:solidFill>
                <a:latin typeface="+mn-lt"/>
              </a:rPr>
              <a:t>[8, 1]</a:t>
            </a:r>
          </a:p>
        </p:txBody>
      </p:sp>
      <p:sp>
        <p:nvSpPr>
          <p:cNvPr id="22" name="TextBox 21">
            <a:extLst>
              <a:ext uri="{FF2B5EF4-FFF2-40B4-BE49-F238E27FC236}">
                <a16:creationId xmlns:a16="http://schemas.microsoft.com/office/drawing/2014/main" id="{FD4F4BA6-85F0-5842-9256-CE3D517CB28D}"/>
              </a:ext>
            </a:extLst>
          </p:cNvPr>
          <p:cNvSpPr txBox="1"/>
          <p:nvPr userDrawn="1"/>
        </p:nvSpPr>
        <p:spPr>
          <a:xfrm>
            <a:off x="4283168" y="4193449"/>
            <a:ext cx="685800" cy="553998"/>
          </a:xfrm>
          <a:prstGeom prst="rect">
            <a:avLst/>
          </a:prstGeom>
          <a:solidFill>
            <a:schemeClr val="bg1"/>
          </a:solidFill>
        </p:spPr>
        <p:txBody>
          <a:bodyPr wrap="square" lIns="0" tIns="0" rIns="0" bIns="0" rtlCol="0">
            <a:spAutoFit/>
          </a:bodyPr>
          <a:lstStyle/>
          <a:p>
            <a:pPr algn="ctr"/>
            <a:r>
              <a:rPr lang="en-US" sz="900" b="1" dirty="0">
                <a:solidFill>
                  <a:schemeClr val="tx1">
                    <a:lumMod val="75000"/>
                    <a:lumOff val="25000"/>
                  </a:schemeClr>
                </a:solidFill>
                <a:latin typeface="+mn-lt"/>
              </a:rPr>
              <a:t>aqua</a:t>
            </a:r>
          </a:p>
          <a:p>
            <a:pPr algn="ctr"/>
            <a:r>
              <a:rPr lang="en-US" sz="900" dirty="0">
                <a:solidFill>
                  <a:schemeClr val="tx1">
                    <a:lumMod val="75000"/>
                    <a:lumOff val="25000"/>
                  </a:schemeClr>
                </a:solidFill>
                <a:latin typeface="+mn-lt"/>
              </a:rPr>
              <a:t>#82ACB3</a:t>
            </a:r>
          </a:p>
          <a:p>
            <a:pPr algn="ctr"/>
            <a:r>
              <a:rPr lang="en-US" sz="900" dirty="0">
                <a:solidFill>
                  <a:schemeClr val="tx1">
                    <a:lumMod val="75000"/>
                    <a:lumOff val="25000"/>
                  </a:schemeClr>
                </a:solidFill>
                <a:latin typeface="+mn-lt"/>
              </a:rPr>
              <a:t>132 172 179</a:t>
            </a:r>
          </a:p>
          <a:p>
            <a:pPr algn="ctr"/>
            <a:r>
              <a:rPr lang="en-US" sz="900" dirty="0">
                <a:solidFill>
                  <a:schemeClr val="tx1">
                    <a:lumMod val="75000"/>
                    <a:lumOff val="25000"/>
                  </a:schemeClr>
                </a:solidFill>
                <a:latin typeface="+mn-lt"/>
              </a:rPr>
              <a:t>[9, 1]</a:t>
            </a:r>
          </a:p>
        </p:txBody>
      </p:sp>
      <p:sp>
        <p:nvSpPr>
          <p:cNvPr id="23" name="TextBox 22">
            <a:extLst>
              <a:ext uri="{FF2B5EF4-FFF2-40B4-BE49-F238E27FC236}">
                <a16:creationId xmlns:a16="http://schemas.microsoft.com/office/drawing/2014/main" id="{0F80CCBE-83AE-184A-80DB-14FA796A9170}"/>
              </a:ext>
            </a:extLst>
          </p:cNvPr>
          <p:cNvSpPr txBox="1"/>
          <p:nvPr userDrawn="1"/>
        </p:nvSpPr>
        <p:spPr>
          <a:xfrm>
            <a:off x="5111369"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gold</a:t>
            </a:r>
          </a:p>
          <a:p>
            <a:pPr algn="ctr"/>
            <a:r>
              <a:rPr lang="en-US" sz="900" dirty="0">
                <a:solidFill>
                  <a:schemeClr val="tx1">
                    <a:lumMod val="75000"/>
                    <a:lumOff val="25000"/>
                  </a:schemeClr>
                </a:solidFill>
                <a:latin typeface="+mn-lt"/>
              </a:rPr>
              <a:t>#E6BE8A</a:t>
            </a:r>
          </a:p>
          <a:p>
            <a:pPr algn="ctr"/>
            <a:r>
              <a:rPr lang="en-US" sz="900" dirty="0">
                <a:solidFill>
                  <a:schemeClr val="tx1">
                    <a:lumMod val="75000"/>
                    <a:lumOff val="25000"/>
                  </a:schemeClr>
                </a:solidFill>
                <a:latin typeface="+mn-lt"/>
              </a:rPr>
              <a:t>230 190 138</a:t>
            </a:r>
          </a:p>
          <a:p>
            <a:pPr algn="ctr"/>
            <a:r>
              <a:rPr lang="en-US" sz="900" dirty="0">
                <a:solidFill>
                  <a:schemeClr val="tx1">
                    <a:lumMod val="75000"/>
                    <a:lumOff val="25000"/>
                  </a:schemeClr>
                </a:solidFill>
                <a:latin typeface="+mn-lt"/>
              </a:rPr>
              <a:t>[10, 1]</a:t>
            </a:r>
          </a:p>
        </p:txBody>
      </p:sp>
      <p:sp>
        <p:nvSpPr>
          <p:cNvPr id="25" name="TextBox 24">
            <a:extLst>
              <a:ext uri="{FF2B5EF4-FFF2-40B4-BE49-F238E27FC236}">
                <a16:creationId xmlns:a16="http://schemas.microsoft.com/office/drawing/2014/main" id="{F5DB2694-654C-E94A-A7FA-8134931892D6}"/>
              </a:ext>
            </a:extLst>
          </p:cNvPr>
          <p:cNvSpPr txBox="1"/>
          <p:nvPr userDrawn="1"/>
        </p:nvSpPr>
        <p:spPr>
          <a:xfrm>
            <a:off x="6767771"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pale_red</a:t>
            </a:r>
          </a:p>
          <a:p>
            <a:pPr algn="ctr"/>
            <a:r>
              <a:rPr lang="en-US" sz="900" b="0" dirty="0">
                <a:solidFill>
                  <a:schemeClr val="tx1">
                    <a:lumMod val="75000"/>
                    <a:lumOff val="25000"/>
                  </a:schemeClr>
                </a:solidFill>
                <a:latin typeface="+mn-lt"/>
              </a:rPr>
              <a:t>#E67F7C</a:t>
            </a:r>
          </a:p>
          <a:p>
            <a:pPr algn="ctr"/>
            <a:r>
              <a:rPr lang="en-US" sz="900" b="0" dirty="0">
                <a:solidFill>
                  <a:schemeClr val="tx1">
                    <a:lumMod val="75000"/>
                    <a:lumOff val="25000"/>
                  </a:schemeClr>
                </a:solidFill>
                <a:latin typeface="+mn-lt"/>
              </a:rPr>
              <a:t>230 127 124</a:t>
            </a:r>
          </a:p>
          <a:p>
            <a:pPr algn="ctr"/>
            <a:r>
              <a:rPr lang="en-US" sz="900" b="0" dirty="0">
                <a:solidFill>
                  <a:schemeClr val="tx1">
                    <a:lumMod val="75000"/>
                    <a:lumOff val="25000"/>
                  </a:schemeClr>
                </a:solidFill>
                <a:latin typeface="+mn-lt"/>
              </a:rPr>
              <a:t>[4, 4]</a:t>
            </a:r>
          </a:p>
        </p:txBody>
      </p:sp>
      <p:sp>
        <p:nvSpPr>
          <p:cNvPr id="28" name="Rectangle 27">
            <a:extLst>
              <a:ext uri="{FF2B5EF4-FFF2-40B4-BE49-F238E27FC236}">
                <a16:creationId xmlns:a16="http://schemas.microsoft.com/office/drawing/2014/main" id="{FF5C8422-9BE9-274C-95A7-867648F2D420}"/>
              </a:ext>
            </a:extLst>
          </p:cNvPr>
          <p:cNvSpPr/>
          <p:nvPr userDrawn="1"/>
        </p:nvSpPr>
        <p:spPr>
          <a:xfrm>
            <a:off x="987195" y="144780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FC2C1F-3D52-B045-B409-38DCAA63FF4A}"/>
              </a:ext>
            </a:extLst>
          </p:cNvPr>
          <p:cNvSpPr/>
          <p:nvPr userDrawn="1"/>
        </p:nvSpPr>
        <p:spPr>
          <a:xfrm>
            <a:off x="1815190" y="1447800"/>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C06272C-65FE-3F46-BA2B-B20BD9018ECF}"/>
              </a:ext>
            </a:extLst>
          </p:cNvPr>
          <p:cNvSpPr txBox="1"/>
          <p:nvPr userDrawn="1"/>
        </p:nvSpPr>
        <p:spPr>
          <a:xfrm>
            <a:off x="978965"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31" name="TextBox 30">
            <a:extLst>
              <a:ext uri="{FF2B5EF4-FFF2-40B4-BE49-F238E27FC236}">
                <a16:creationId xmlns:a16="http://schemas.microsoft.com/office/drawing/2014/main" id="{45F17FAC-4786-CB49-BEA4-7259D2C0B061}"/>
              </a:ext>
            </a:extLst>
          </p:cNvPr>
          <p:cNvSpPr txBox="1"/>
          <p:nvPr userDrawn="1"/>
        </p:nvSpPr>
        <p:spPr>
          <a:xfrm>
            <a:off x="1807874"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cab_red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32" name="Rectangle 31">
            <a:extLst>
              <a:ext uri="{FF2B5EF4-FFF2-40B4-BE49-F238E27FC236}">
                <a16:creationId xmlns:a16="http://schemas.microsoft.com/office/drawing/2014/main" id="{15F88904-35C4-CB4F-AA26-AF47E561DA1A}"/>
              </a:ext>
            </a:extLst>
          </p:cNvPr>
          <p:cNvSpPr/>
          <p:nvPr userDrawn="1"/>
        </p:nvSpPr>
        <p:spPr>
          <a:xfrm>
            <a:off x="5955165" y="1447800"/>
            <a:ext cx="685800" cy="75895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BBDA368-C576-6A4E-835C-A44A9F31F049}"/>
              </a:ext>
            </a:extLst>
          </p:cNvPr>
          <p:cNvSpPr/>
          <p:nvPr userDrawn="1"/>
        </p:nvSpPr>
        <p:spPr>
          <a:xfrm>
            <a:off x="4295581" y="1449290"/>
            <a:ext cx="685800" cy="7589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3FCD07-6844-064D-9727-36DF5527BDF7}"/>
              </a:ext>
            </a:extLst>
          </p:cNvPr>
          <p:cNvSpPr/>
          <p:nvPr userDrawn="1"/>
        </p:nvSpPr>
        <p:spPr>
          <a:xfrm>
            <a:off x="2639591" y="1449290"/>
            <a:ext cx="685800" cy="758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26D3517-2F06-8145-AD8F-21FF9C680F3F}"/>
              </a:ext>
            </a:extLst>
          </p:cNvPr>
          <p:cNvSpPr txBox="1"/>
          <p:nvPr userDrawn="1"/>
        </p:nvSpPr>
        <p:spPr>
          <a:xfrm>
            <a:off x="5952419" y="2235033"/>
            <a:ext cx="685800" cy="553998"/>
          </a:xfrm>
          <a:prstGeom prst="rect">
            <a:avLst/>
          </a:prstGeom>
          <a:solidFill>
            <a:schemeClr val="tx1">
              <a:lumMod val="50000"/>
              <a:lumOff val="50000"/>
            </a:schemeClr>
          </a:solidFill>
        </p:spPr>
        <p:txBody>
          <a:bodyPr wrap="square" lIns="0" tIns="0" rIns="0" bIns="0" rtlCol="0">
            <a:spAutoFit/>
          </a:bodyPr>
          <a:lstStyle/>
          <a:p>
            <a:pPr algn="ctr"/>
            <a:r>
              <a:rPr lang="en-US" sz="900" b="1" dirty="0">
                <a:solidFill>
                  <a:srgbClr val="F7F7F7"/>
                </a:solidFill>
                <a:latin typeface="+mn-lt"/>
              </a:rPr>
              <a:t>white</a:t>
            </a:r>
          </a:p>
          <a:p>
            <a:pPr algn="ctr"/>
            <a:r>
              <a:rPr lang="en-US" sz="900" dirty="0">
                <a:solidFill>
                  <a:srgbClr val="F7F7F7"/>
                </a:solidFill>
                <a:latin typeface="+mn-lt"/>
              </a:rPr>
              <a:t>#FFFFFF</a:t>
            </a:r>
          </a:p>
          <a:p>
            <a:pPr algn="ctr"/>
            <a:r>
              <a:rPr lang="en-US" sz="900" dirty="0">
                <a:solidFill>
                  <a:srgbClr val="F7F7F7"/>
                </a:solidFill>
                <a:latin typeface="+mn-lt"/>
              </a:rPr>
              <a:t>255 255 255</a:t>
            </a:r>
          </a:p>
          <a:p>
            <a:pPr algn="ctr"/>
            <a:r>
              <a:rPr lang="en-US" sz="900" dirty="0">
                <a:solidFill>
                  <a:srgbClr val="F7F7F7"/>
                </a:solidFill>
                <a:latin typeface="+mn-lt"/>
              </a:rPr>
              <a:t>[1, 1]</a:t>
            </a:r>
          </a:p>
        </p:txBody>
      </p:sp>
      <p:sp>
        <p:nvSpPr>
          <p:cNvPr id="37" name="TextBox 36">
            <a:extLst>
              <a:ext uri="{FF2B5EF4-FFF2-40B4-BE49-F238E27FC236}">
                <a16:creationId xmlns:a16="http://schemas.microsoft.com/office/drawing/2014/main" id="{66E7B2C6-9461-0C49-9FFC-1F7A3CEADD36}"/>
              </a:ext>
            </a:extLst>
          </p:cNvPr>
          <p:cNvSpPr txBox="1"/>
          <p:nvPr userDrawn="1"/>
        </p:nvSpPr>
        <p:spPr>
          <a:xfrm>
            <a:off x="4291921" y="2236523"/>
            <a:ext cx="685800" cy="553998"/>
          </a:xfrm>
          <a:prstGeom prst="rect">
            <a:avLst/>
          </a:prstGeom>
          <a:solidFill>
            <a:schemeClr val="bg1"/>
          </a:solidFill>
        </p:spPr>
        <p:txBody>
          <a:bodyPr wrap="square" lIns="0" tIns="0" rIns="0" bIns="0" rtlCol="0">
            <a:spAutoFit/>
          </a:bodyPr>
          <a:lstStyle/>
          <a:p>
            <a:pPr algn="ctr"/>
            <a:r>
              <a:rPr lang="en-US" sz="900" b="1" dirty="0">
                <a:solidFill>
                  <a:srgbClr val="878787"/>
                </a:solidFill>
                <a:latin typeface="+mn-lt"/>
              </a:rPr>
              <a:t>text_light</a:t>
            </a:r>
          </a:p>
          <a:p>
            <a:pPr algn="ctr"/>
            <a:r>
              <a:rPr lang="en-US" sz="900" dirty="0">
                <a:solidFill>
                  <a:srgbClr val="878787"/>
                </a:solidFill>
                <a:latin typeface="+mn-lt"/>
              </a:rPr>
              <a:t>#9E9388</a:t>
            </a:r>
          </a:p>
          <a:p>
            <a:pPr algn="ctr"/>
            <a:r>
              <a:rPr lang="en-US" sz="900" dirty="0">
                <a:solidFill>
                  <a:srgbClr val="878787"/>
                </a:solidFill>
                <a:latin typeface="+mn-lt"/>
              </a:rPr>
              <a:t>158 147 136</a:t>
            </a:r>
          </a:p>
          <a:p>
            <a:pPr algn="ctr"/>
            <a:r>
              <a:rPr lang="en-US" sz="900" dirty="0">
                <a:solidFill>
                  <a:srgbClr val="878787"/>
                </a:solidFill>
                <a:latin typeface="+mn-lt"/>
              </a:rPr>
              <a:t>[2, 4]</a:t>
            </a:r>
          </a:p>
        </p:txBody>
      </p:sp>
      <p:sp>
        <p:nvSpPr>
          <p:cNvPr id="39" name="TextBox 38">
            <a:extLst>
              <a:ext uri="{FF2B5EF4-FFF2-40B4-BE49-F238E27FC236}">
                <a16:creationId xmlns:a16="http://schemas.microsoft.com/office/drawing/2014/main" id="{237C81AB-CECB-734C-8D41-92F5EAE9EEBE}"/>
              </a:ext>
            </a:extLst>
          </p:cNvPr>
          <p:cNvSpPr txBox="1"/>
          <p:nvPr userDrawn="1"/>
        </p:nvSpPr>
        <p:spPr>
          <a:xfrm>
            <a:off x="2634103" y="2236523"/>
            <a:ext cx="685800" cy="553998"/>
          </a:xfrm>
          <a:prstGeom prst="rect">
            <a:avLst/>
          </a:prstGeom>
          <a:noFill/>
        </p:spPr>
        <p:txBody>
          <a:bodyPr wrap="square" lIns="0" tIns="0" rIns="0" bIns="0" rtlCol="0">
            <a:spAutoFit/>
          </a:bodyPr>
          <a:lstStyle/>
          <a:p>
            <a:pPr algn="ctr"/>
            <a:r>
              <a:rPr lang="en-US" sz="900" b="1" dirty="0">
                <a:solidFill>
                  <a:srgbClr val="242424"/>
                </a:solidFill>
                <a:latin typeface="+mn-lt"/>
              </a:rPr>
              <a:t>text_black</a:t>
            </a:r>
          </a:p>
          <a:p>
            <a:pPr algn="ctr"/>
            <a:r>
              <a:rPr lang="en-US" sz="900" dirty="0">
                <a:solidFill>
                  <a:srgbClr val="242424"/>
                </a:solidFill>
                <a:latin typeface="+mn-lt"/>
              </a:rPr>
              <a:t>#2C2824</a:t>
            </a:r>
          </a:p>
          <a:p>
            <a:pPr algn="ctr"/>
            <a:r>
              <a:rPr lang="en-US" sz="900" dirty="0">
                <a:solidFill>
                  <a:srgbClr val="242424"/>
                </a:solidFill>
                <a:latin typeface="+mn-lt"/>
              </a:rPr>
              <a:t>44 40 36</a:t>
            </a:r>
          </a:p>
          <a:p>
            <a:pPr algn="ctr"/>
            <a:r>
              <a:rPr lang="en-US" sz="900" dirty="0">
                <a:solidFill>
                  <a:srgbClr val="242424"/>
                </a:solidFill>
                <a:latin typeface="+mn-lt"/>
              </a:rPr>
              <a:t>[2, 1]</a:t>
            </a:r>
          </a:p>
        </p:txBody>
      </p:sp>
      <p:sp>
        <p:nvSpPr>
          <p:cNvPr id="40" name="Rectangle 39">
            <a:extLst>
              <a:ext uri="{FF2B5EF4-FFF2-40B4-BE49-F238E27FC236}">
                <a16:creationId xmlns:a16="http://schemas.microsoft.com/office/drawing/2014/main" id="{35DFF07B-405B-0E41-897F-9774FE2536C2}"/>
              </a:ext>
            </a:extLst>
          </p:cNvPr>
          <p:cNvSpPr/>
          <p:nvPr userDrawn="1"/>
        </p:nvSpPr>
        <p:spPr>
          <a:xfrm>
            <a:off x="7611155" y="1447800"/>
            <a:ext cx="685800" cy="7589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8E84D95-5EF5-8D46-B518-97A5E4EB2CF8}"/>
              </a:ext>
            </a:extLst>
          </p:cNvPr>
          <p:cNvSpPr txBox="1"/>
          <p:nvPr userDrawn="1"/>
        </p:nvSpPr>
        <p:spPr>
          <a:xfrm>
            <a:off x="7610237" y="2235033"/>
            <a:ext cx="685800" cy="553998"/>
          </a:xfrm>
          <a:prstGeom prst="rect">
            <a:avLst/>
          </a:prstGeom>
          <a:noFill/>
        </p:spPr>
        <p:txBody>
          <a:bodyPr wrap="square" lIns="0" tIns="0" rIns="0" bIns="0" rtlCol="0">
            <a:spAutoFit/>
          </a:bodyPr>
          <a:lstStyle/>
          <a:p>
            <a:pPr algn="ctr"/>
            <a:r>
              <a:rPr lang="en-US" sz="900" b="1" dirty="0">
                <a:solidFill>
                  <a:schemeClr val="accent6">
                    <a:lumMod val="75000"/>
                  </a:schemeClr>
                </a:solidFill>
                <a:latin typeface="+mn-lt"/>
              </a:rPr>
              <a:t>text_gold</a:t>
            </a:r>
          </a:p>
          <a:p>
            <a:pPr algn="ctr"/>
            <a:r>
              <a:rPr lang="en-US" sz="900" dirty="0">
                <a:solidFill>
                  <a:schemeClr val="accent6">
                    <a:lumMod val="75000"/>
                  </a:schemeClr>
                </a:solidFill>
                <a:latin typeface="+mn-lt"/>
              </a:rPr>
              <a:t>#D5933E</a:t>
            </a:r>
          </a:p>
          <a:p>
            <a:pPr algn="ctr"/>
            <a:r>
              <a:rPr lang="en-US" sz="900" dirty="0">
                <a:solidFill>
                  <a:schemeClr val="accent6">
                    <a:lumMod val="75000"/>
                  </a:schemeClr>
                </a:solidFill>
                <a:latin typeface="+mn-lt"/>
              </a:rPr>
              <a:t>213 147 62</a:t>
            </a:r>
          </a:p>
          <a:p>
            <a:pPr algn="ctr"/>
            <a:r>
              <a:rPr lang="en-US" sz="900" dirty="0">
                <a:solidFill>
                  <a:schemeClr val="accent6">
                    <a:lumMod val="75000"/>
                  </a:schemeClr>
                </a:solidFill>
                <a:latin typeface="+mn-lt"/>
              </a:rPr>
              <a:t>[10, 5]</a:t>
            </a:r>
          </a:p>
        </p:txBody>
      </p:sp>
      <p:sp>
        <p:nvSpPr>
          <p:cNvPr id="42" name="Rectangle 41">
            <a:extLst>
              <a:ext uri="{FF2B5EF4-FFF2-40B4-BE49-F238E27FC236}">
                <a16:creationId xmlns:a16="http://schemas.microsoft.com/office/drawing/2014/main" id="{FB4C8013-D842-604D-ABDD-C192D6BFBD3C}"/>
              </a:ext>
            </a:extLst>
          </p:cNvPr>
          <p:cNvSpPr/>
          <p:nvPr userDrawn="1"/>
        </p:nvSpPr>
        <p:spPr>
          <a:xfrm>
            <a:off x="8439150" y="144780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D9BC00E-8A73-AB46-A220-389D89D80255}"/>
              </a:ext>
            </a:extLst>
          </p:cNvPr>
          <p:cNvSpPr txBox="1"/>
          <p:nvPr userDrawn="1"/>
        </p:nvSpPr>
        <p:spPr>
          <a:xfrm>
            <a:off x="8439150" y="2235033"/>
            <a:ext cx="685800" cy="553998"/>
          </a:xfrm>
          <a:prstGeom prst="rect">
            <a:avLst/>
          </a:prstGeom>
          <a:noFill/>
        </p:spPr>
        <p:txBody>
          <a:bodyPr wrap="square" lIns="0" tIns="0" rIns="0" bIns="0" rtlCol="0">
            <a:spAutoFit/>
          </a:bodyPr>
          <a:lstStyle/>
          <a:p>
            <a:pPr algn="ctr"/>
            <a:r>
              <a:rPr lang="en-US" sz="900" b="1" dirty="0">
                <a:solidFill>
                  <a:schemeClr val="accent2"/>
                </a:solidFill>
                <a:latin typeface="+mn-lt"/>
              </a:rPr>
              <a:t>text_red</a:t>
            </a:r>
          </a:p>
          <a:p>
            <a:pPr algn="ctr"/>
            <a:r>
              <a:rPr lang="en-US" sz="900" dirty="0">
                <a:solidFill>
                  <a:schemeClr val="accent2"/>
                </a:solidFill>
                <a:latin typeface="+mn-lt"/>
              </a:rPr>
              <a:t>#9A221D</a:t>
            </a:r>
          </a:p>
          <a:p>
            <a:pPr algn="ctr"/>
            <a:r>
              <a:rPr lang="en-US" sz="900" dirty="0">
                <a:solidFill>
                  <a:schemeClr val="accent2"/>
                </a:solidFill>
                <a:latin typeface="+mn-lt"/>
              </a:rPr>
              <a:t>154 34 29</a:t>
            </a:r>
          </a:p>
          <a:p>
            <a:pPr algn="ctr"/>
            <a:r>
              <a:rPr lang="en-US" sz="900" dirty="0">
                <a:solidFill>
                  <a:schemeClr val="accent2"/>
                </a:solidFill>
                <a:latin typeface="+mn-lt"/>
              </a:rPr>
              <a:t>[6, 1]</a:t>
            </a:r>
          </a:p>
        </p:txBody>
      </p:sp>
      <p:sp>
        <p:nvSpPr>
          <p:cNvPr id="44" name="Rectangle 43">
            <a:extLst>
              <a:ext uri="{FF2B5EF4-FFF2-40B4-BE49-F238E27FC236}">
                <a16:creationId xmlns:a16="http://schemas.microsoft.com/office/drawing/2014/main" id="{17F57204-B689-2145-AB1D-91837845F28B}"/>
              </a:ext>
            </a:extLst>
          </p:cNvPr>
          <p:cNvSpPr/>
          <p:nvPr userDrawn="1"/>
        </p:nvSpPr>
        <p:spPr>
          <a:xfrm>
            <a:off x="6783160" y="1447800"/>
            <a:ext cx="685800" cy="758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68C5465-DA62-8E47-9752-560936C6AE61}"/>
              </a:ext>
            </a:extLst>
          </p:cNvPr>
          <p:cNvSpPr txBox="1"/>
          <p:nvPr userDrawn="1"/>
        </p:nvSpPr>
        <p:spPr>
          <a:xfrm>
            <a:off x="6781328" y="2235033"/>
            <a:ext cx="685800" cy="553998"/>
          </a:xfrm>
          <a:prstGeom prst="rect">
            <a:avLst/>
          </a:prstGeom>
          <a:noFill/>
        </p:spPr>
        <p:txBody>
          <a:bodyPr wrap="square" lIns="0" tIns="0" rIns="0" bIns="0" rtlCol="0">
            <a:spAutoFit/>
          </a:bodyPr>
          <a:lstStyle/>
          <a:p>
            <a:pPr algn="ctr"/>
            <a:r>
              <a:rPr lang="en-US" sz="900" b="1" dirty="0">
                <a:solidFill>
                  <a:schemeClr val="bg2">
                    <a:lumMod val="50000"/>
                  </a:schemeClr>
                </a:solidFill>
                <a:latin typeface="+mn-lt"/>
              </a:rPr>
              <a:t>text_green</a:t>
            </a:r>
          </a:p>
          <a:p>
            <a:pPr algn="ctr"/>
            <a:r>
              <a:rPr lang="en-US" sz="900" b="0" dirty="0">
                <a:solidFill>
                  <a:schemeClr val="bg2">
                    <a:lumMod val="50000"/>
                  </a:schemeClr>
                </a:solidFill>
                <a:latin typeface="+mn-lt"/>
              </a:rPr>
              <a:t>#2F6039</a:t>
            </a:r>
          </a:p>
          <a:p>
            <a:pPr algn="ctr"/>
            <a:r>
              <a:rPr lang="en-US" sz="900" b="0" dirty="0">
                <a:solidFill>
                  <a:schemeClr val="bg2">
                    <a:lumMod val="50000"/>
                  </a:schemeClr>
                </a:solidFill>
                <a:latin typeface="+mn-lt"/>
              </a:rPr>
              <a:t>47 96 57</a:t>
            </a:r>
          </a:p>
          <a:p>
            <a:pPr algn="ctr"/>
            <a:r>
              <a:rPr lang="en-US" sz="900" b="0" dirty="0">
                <a:solidFill>
                  <a:schemeClr val="bg2">
                    <a:lumMod val="50000"/>
                  </a:schemeClr>
                </a:solidFill>
                <a:latin typeface="+mn-lt"/>
              </a:rPr>
              <a:t>[3, 6]</a:t>
            </a:r>
          </a:p>
        </p:txBody>
      </p:sp>
      <p:sp>
        <p:nvSpPr>
          <p:cNvPr id="46" name="Text Placeholder 9">
            <a:extLst>
              <a:ext uri="{FF2B5EF4-FFF2-40B4-BE49-F238E27FC236}">
                <a16:creationId xmlns:a16="http://schemas.microsoft.com/office/drawing/2014/main" id="{B75F3B0F-0520-EF4D-AB5E-A00943CB4096}"/>
              </a:ext>
            </a:extLst>
          </p:cNvPr>
          <p:cNvSpPr txBox="1">
            <a:spLocks/>
          </p:cNvSpPr>
          <p:nvPr userDrawn="1"/>
        </p:nvSpPr>
        <p:spPr>
          <a:xfrm>
            <a:off x="2654753" y="1224638"/>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Text colours</a:t>
            </a:r>
          </a:p>
        </p:txBody>
      </p:sp>
      <p:sp>
        <p:nvSpPr>
          <p:cNvPr id="47" name="Text Placeholder 9">
            <a:extLst>
              <a:ext uri="{FF2B5EF4-FFF2-40B4-BE49-F238E27FC236}">
                <a16:creationId xmlns:a16="http://schemas.microsoft.com/office/drawing/2014/main" id="{6D3B3437-7B66-8848-BCA6-0AAE4D21E0B4}"/>
              </a:ext>
            </a:extLst>
          </p:cNvPr>
          <p:cNvSpPr txBox="1">
            <a:spLocks/>
          </p:cNvSpPr>
          <p:nvPr userDrawn="1"/>
        </p:nvSpPr>
        <p:spPr>
          <a:xfrm>
            <a:off x="8439150" y="3183033"/>
            <a:ext cx="683072"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Key</a:t>
            </a:r>
          </a:p>
        </p:txBody>
      </p:sp>
      <p:sp>
        <p:nvSpPr>
          <p:cNvPr id="48" name="Rectangle 47">
            <a:extLst>
              <a:ext uri="{FF2B5EF4-FFF2-40B4-BE49-F238E27FC236}">
                <a16:creationId xmlns:a16="http://schemas.microsoft.com/office/drawing/2014/main" id="{5A08CCE2-070F-C249-B97F-90A5065E6770}"/>
              </a:ext>
            </a:extLst>
          </p:cNvPr>
          <p:cNvSpPr/>
          <p:nvPr userDrawn="1"/>
        </p:nvSpPr>
        <p:spPr>
          <a:xfrm>
            <a:off x="1811037"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007A60E-95BB-724F-8682-9F1CA4A18FDC}"/>
              </a:ext>
            </a:extLst>
          </p:cNvPr>
          <p:cNvSpPr txBox="1"/>
          <p:nvPr userDrawn="1"/>
        </p:nvSpPr>
        <p:spPr>
          <a:xfrm>
            <a:off x="180439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54" name="Rectangle 53">
            <a:extLst>
              <a:ext uri="{FF2B5EF4-FFF2-40B4-BE49-F238E27FC236}">
                <a16:creationId xmlns:a16="http://schemas.microsoft.com/office/drawing/2014/main" id="{C534D1E9-9EEC-3142-B4DD-0AB2B65BCEBF}"/>
              </a:ext>
            </a:extLst>
          </p:cNvPr>
          <p:cNvSpPr/>
          <p:nvPr userDrawn="1"/>
        </p:nvSpPr>
        <p:spPr>
          <a:xfrm>
            <a:off x="8439150" y="5095486"/>
            <a:ext cx="685800" cy="758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F620B3-C1E0-8547-BB5E-08E9D4B1D53F}"/>
              </a:ext>
            </a:extLst>
          </p:cNvPr>
          <p:cNvSpPr txBox="1"/>
          <p:nvPr userDrawn="1"/>
        </p:nvSpPr>
        <p:spPr>
          <a:xfrm>
            <a:off x="8441082" y="5889899"/>
            <a:ext cx="685800" cy="553998"/>
          </a:xfrm>
          <a:prstGeom prst="rect">
            <a:avLst/>
          </a:prstGeom>
          <a:solidFill>
            <a:schemeClr val="bg1"/>
          </a:solidFill>
        </p:spPr>
        <p:txBody>
          <a:bodyPr wrap="square" lIns="0" tIns="0" rIns="0" bIns="0" rtlCol="0">
            <a:spAutoFit/>
          </a:bodyPr>
          <a:lstStyle/>
          <a:p>
            <a:pPr algn="ctr"/>
            <a:r>
              <a:rPr lang="en-US" sz="900" b="1" dirty="0">
                <a:solidFill>
                  <a:srgbClr val="565656"/>
                </a:solidFill>
                <a:latin typeface="+mn-lt"/>
              </a:rPr>
              <a:t>hm_good</a:t>
            </a:r>
          </a:p>
          <a:p>
            <a:pPr algn="ctr"/>
            <a:r>
              <a:rPr lang="en-US" sz="900" b="0" dirty="0">
                <a:solidFill>
                  <a:srgbClr val="565656"/>
                </a:solidFill>
                <a:latin typeface="+mn-lt"/>
              </a:rPr>
              <a:t>#479055</a:t>
            </a:r>
          </a:p>
          <a:p>
            <a:pPr algn="ctr"/>
            <a:r>
              <a:rPr lang="en-US" sz="900" b="0" dirty="0">
                <a:solidFill>
                  <a:srgbClr val="565656"/>
                </a:solidFill>
                <a:latin typeface="+mn-lt"/>
              </a:rPr>
              <a:t>71 144 85</a:t>
            </a:r>
          </a:p>
          <a:p>
            <a:pPr algn="ctr"/>
            <a:r>
              <a:rPr lang="en-US" sz="900" b="0" dirty="0">
                <a:solidFill>
                  <a:srgbClr val="565656"/>
                </a:solidFill>
                <a:latin typeface="+mn-lt"/>
              </a:rPr>
              <a:t>[3, 5]</a:t>
            </a:r>
          </a:p>
        </p:txBody>
      </p:sp>
      <p:sp>
        <p:nvSpPr>
          <p:cNvPr id="60" name="Rectangle 59">
            <a:extLst>
              <a:ext uri="{FF2B5EF4-FFF2-40B4-BE49-F238E27FC236}">
                <a16:creationId xmlns:a16="http://schemas.microsoft.com/office/drawing/2014/main" id="{4B789628-A041-954A-9C40-720F107AAAB3}"/>
              </a:ext>
            </a:extLst>
          </p:cNvPr>
          <p:cNvSpPr/>
          <p:nvPr userDrawn="1"/>
        </p:nvSpPr>
        <p:spPr>
          <a:xfrm>
            <a:off x="7610635" y="5095486"/>
            <a:ext cx="685800" cy="758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21F5724-A5F3-6E44-BF42-ABCC414300E7}"/>
              </a:ext>
            </a:extLst>
          </p:cNvPr>
          <p:cNvSpPr txBox="1"/>
          <p:nvPr userDrawn="1"/>
        </p:nvSpPr>
        <p:spPr>
          <a:xfrm>
            <a:off x="7611155" y="588989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hm_gb_mid</a:t>
            </a:r>
          </a:p>
          <a:p>
            <a:pPr algn="ctr"/>
            <a:r>
              <a:rPr lang="en-US" sz="900" dirty="0">
                <a:solidFill>
                  <a:srgbClr val="565656"/>
                </a:solidFill>
                <a:latin typeface="+mn-lt"/>
              </a:rPr>
              <a:t>#F0D8B9</a:t>
            </a:r>
          </a:p>
          <a:p>
            <a:pPr algn="ctr"/>
            <a:r>
              <a:rPr lang="en-US" sz="900" dirty="0">
                <a:solidFill>
                  <a:srgbClr val="565656"/>
                </a:solidFill>
                <a:latin typeface="+mn-lt"/>
              </a:rPr>
              <a:t>240 216 185</a:t>
            </a:r>
          </a:p>
          <a:p>
            <a:pPr algn="ctr"/>
            <a:r>
              <a:rPr lang="en-US" sz="900" dirty="0">
                <a:solidFill>
                  <a:srgbClr val="565656"/>
                </a:solidFill>
                <a:latin typeface="+mn-lt"/>
              </a:rPr>
              <a:t>[10, 4]</a:t>
            </a:r>
          </a:p>
        </p:txBody>
      </p:sp>
      <p:sp>
        <p:nvSpPr>
          <p:cNvPr id="64" name="Text Placeholder 9">
            <a:extLst>
              <a:ext uri="{FF2B5EF4-FFF2-40B4-BE49-F238E27FC236}">
                <a16:creationId xmlns:a16="http://schemas.microsoft.com/office/drawing/2014/main" id="{C3327886-7D83-A349-8618-F7D56B57B350}"/>
              </a:ext>
            </a:extLst>
          </p:cNvPr>
          <p:cNvSpPr txBox="1">
            <a:spLocks/>
          </p:cNvSpPr>
          <p:nvPr userDrawn="1"/>
        </p:nvSpPr>
        <p:spPr>
          <a:xfrm>
            <a:off x="4280951" y="4876382"/>
            <a:ext cx="229058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hot - cold</a:t>
            </a:r>
          </a:p>
        </p:txBody>
      </p:sp>
      <p:sp>
        <p:nvSpPr>
          <p:cNvPr id="65" name="Text Placeholder 9">
            <a:extLst>
              <a:ext uri="{FF2B5EF4-FFF2-40B4-BE49-F238E27FC236}">
                <a16:creationId xmlns:a16="http://schemas.microsoft.com/office/drawing/2014/main" id="{E95E7038-E625-9141-BC9E-7DC0B5F39A5C}"/>
              </a:ext>
            </a:extLst>
          </p:cNvPr>
          <p:cNvSpPr txBox="1">
            <a:spLocks/>
          </p:cNvSpPr>
          <p:nvPr userDrawn="1"/>
        </p:nvSpPr>
        <p:spPr>
          <a:xfrm>
            <a:off x="6778136" y="4875359"/>
            <a:ext cx="175232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good - bad</a:t>
            </a:r>
          </a:p>
        </p:txBody>
      </p:sp>
      <p:sp>
        <p:nvSpPr>
          <p:cNvPr id="66" name="TextBox 65">
            <a:extLst>
              <a:ext uri="{FF2B5EF4-FFF2-40B4-BE49-F238E27FC236}">
                <a16:creationId xmlns:a16="http://schemas.microsoft.com/office/drawing/2014/main" id="{D0FF7783-9883-0141-8A76-46B21C2A0B53}"/>
              </a:ext>
            </a:extLst>
          </p:cNvPr>
          <p:cNvSpPr txBox="1"/>
          <p:nvPr userDrawn="1"/>
        </p:nvSpPr>
        <p:spPr>
          <a:xfrm>
            <a:off x="8439437" y="3403160"/>
            <a:ext cx="685513" cy="758952"/>
          </a:xfrm>
          <a:prstGeom prst="rect">
            <a:avLst/>
          </a:prstGeom>
          <a:solidFill>
            <a:schemeClr val="tx1">
              <a:lumMod val="10000"/>
              <a:lumOff val="90000"/>
            </a:schemeClr>
          </a:solidFill>
        </p:spPr>
        <p:txBody>
          <a:bodyPr wrap="square" lIns="0" tIns="0" rIns="0" bIns="0" rtlCol="0" anchor="ctr" anchorCtr="0">
            <a:noAutofit/>
          </a:bodyPr>
          <a:lstStyle/>
          <a:p>
            <a:pPr algn="ctr"/>
            <a:r>
              <a:rPr lang="en-US" sz="900" b="1" dirty="0">
                <a:solidFill>
                  <a:srgbClr val="565656"/>
                </a:solidFill>
                <a:latin typeface="+mn-lt"/>
              </a:rPr>
              <a:t>R name</a:t>
            </a:r>
          </a:p>
          <a:p>
            <a:pPr algn="ctr"/>
            <a:r>
              <a:rPr lang="en-US" sz="900" dirty="0">
                <a:solidFill>
                  <a:srgbClr val="565656"/>
                </a:solidFill>
                <a:latin typeface="+mn-lt"/>
              </a:rPr>
              <a:t>#HEX</a:t>
            </a:r>
          </a:p>
          <a:p>
            <a:pPr algn="ctr"/>
            <a:r>
              <a:rPr lang="en-US" sz="900" dirty="0">
                <a:solidFill>
                  <a:srgbClr val="565656"/>
                </a:solidFill>
                <a:latin typeface="+mn-lt"/>
              </a:rPr>
              <a:t>RGB</a:t>
            </a:r>
          </a:p>
          <a:p>
            <a:pPr algn="ctr"/>
            <a:r>
              <a:rPr lang="en-US" sz="900" dirty="0">
                <a:solidFill>
                  <a:srgbClr val="565656"/>
                </a:solidFill>
                <a:latin typeface="+mn-lt"/>
              </a:rPr>
              <a:t>[color, row] in theme</a:t>
            </a:r>
          </a:p>
        </p:txBody>
      </p:sp>
      <p:sp>
        <p:nvSpPr>
          <p:cNvPr id="67" name="TextBox 66">
            <a:extLst>
              <a:ext uri="{FF2B5EF4-FFF2-40B4-BE49-F238E27FC236}">
                <a16:creationId xmlns:a16="http://schemas.microsoft.com/office/drawing/2014/main" id="{9BE3328A-0FEC-6F4F-91C1-F708010F1E48}"/>
              </a:ext>
            </a:extLst>
          </p:cNvPr>
          <p:cNvSpPr txBox="1"/>
          <p:nvPr userDrawn="1"/>
        </p:nvSpPr>
        <p:spPr>
          <a:xfrm>
            <a:off x="968134" y="3259193"/>
            <a:ext cx="685801" cy="138499"/>
          </a:xfrm>
          <a:prstGeom prst="rect">
            <a:avLst/>
          </a:prstGeom>
          <a:noFill/>
        </p:spPr>
        <p:txBody>
          <a:bodyPr wrap="square" lIns="0" tIns="0" rIns="0" bIns="0" rtlCol="0">
            <a:spAutoFit/>
          </a:bodyPr>
          <a:lstStyle/>
          <a:p>
            <a:pPr algn="ctr"/>
            <a:r>
              <a:rPr lang="en-US" sz="900" dirty="0">
                <a:solidFill>
                  <a:srgbClr val="565656"/>
                </a:solidFill>
              </a:rPr>
              <a:t>1</a:t>
            </a:r>
          </a:p>
        </p:txBody>
      </p:sp>
      <p:sp>
        <p:nvSpPr>
          <p:cNvPr id="68" name="TextBox 67">
            <a:extLst>
              <a:ext uri="{FF2B5EF4-FFF2-40B4-BE49-F238E27FC236}">
                <a16:creationId xmlns:a16="http://schemas.microsoft.com/office/drawing/2014/main" id="{FFE83562-B48D-5B4B-9FAA-EDD85E625629}"/>
              </a:ext>
            </a:extLst>
          </p:cNvPr>
          <p:cNvSpPr txBox="1"/>
          <p:nvPr userDrawn="1"/>
        </p:nvSpPr>
        <p:spPr>
          <a:xfrm>
            <a:off x="1804492" y="3259193"/>
            <a:ext cx="685801" cy="138499"/>
          </a:xfrm>
          <a:prstGeom prst="rect">
            <a:avLst/>
          </a:prstGeom>
          <a:noFill/>
        </p:spPr>
        <p:txBody>
          <a:bodyPr wrap="square" lIns="0" tIns="0" rIns="0" bIns="0" rtlCol="0">
            <a:spAutoFit/>
          </a:bodyPr>
          <a:lstStyle/>
          <a:p>
            <a:pPr algn="ctr"/>
            <a:r>
              <a:rPr lang="en-US" sz="900" dirty="0">
                <a:solidFill>
                  <a:srgbClr val="565656"/>
                </a:solidFill>
              </a:rPr>
              <a:t>2</a:t>
            </a:r>
          </a:p>
        </p:txBody>
      </p:sp>
      <p:sp>
        <p:nvSpPr>
          <p:cNvPr id="69" name="TextBox 68">
            <a:extLst>
              <a:ext uri="{FF2B5EF4-FFF2-40B4-BE49-F238E27FC236}">
                <a16:creationId xmlns:a16="http://schemas.microsoft.com/office/drawing/2014/main" id="{6D324448-CF09-E34C-80E1-F40138FBC87E}"/>
              </a:ext>
            </a:extLst>
          </p:cNvPr>
          <p:cNvSpPr txBox="1"/>
          <p:nvPr userDrawn="1"/>
        </p:nvSpPr>
        <p:spPr>
          <a:xfrm>
            <a:off x="2623722" y="3259193"/>
            <a:ext cx="685801" cy="138499"/>
          </a:xfrm>
          <a:prstGeom prst="rect">
            <a:avLst/>
          </a:prstGeom>
          <a:noFill/>
        </p:spPr>
        <p:txBody>
          <a:bodyPr wrap="square" lIns="0" tIns="0" rIns="0" bIns="0" rtlCol="0">
            <a:spAutoFit/>
          </a:bodyPr>
          <a:lstStyle/>
          <a:p>
            <a:pPr algn="ctr"/>
            <a:r>
              <a:rPr lang="en-US" sz="900" dirty="0">
                <a:solidFill>
                  <a:srgbClr val="565656"/>
                </a:solidFill>
              </a:rPr>
              <a:t>3</a:t>
            </a:r>
          </a:p>
        </p:txBody>
      </p:sp>
      <p:sp>
        <p:nvSpPr>
          <p:cNvPr id="70" name="TextBox 69">
            <a:extLst>
              <a:ext uri="{FF2B5EF4-FFF2-40B4-BE49-F238E27FC236}">
                <a16:creationId xmlns:a16="http://schemas.microsoft.com/office/drawing/2014/main" id="{B3438D3B-5D80-0846-8BAE-C93638237374}"/>
              </a:ext>
            </a:extLst>
          </p:cNvPr>
          <p:cNvSpPr txBox="1"/>
          <p:nvPr userDrawn="1"/>
        </p:nvSpPr>
        <p:spPr>
          <a:xfrm>
            <a:off x="5115895" y="3257958"/>
            <a:ext cx="685801" cy="138499"/>
          </a:xfrm>
          <a:prstGeom prst="rect">
            <a:avLst/>
          </a:prstGeom>
          <a:noFill/>
        </p:spPr>
        <p:txBody>
          <a:bodyPr wrap="square" lIns="0" tIns="0" rIns="0" bIns="0" rtlCol="0">
            <a:spAutoFit/>
          </a:bodyPr>
          <a:lstStyle/>
          <a:p>
            <a:pPr algn="ctr"/>
            <a:r>
              <a:rPr lang="en-US" sz="900" dirty="0">
                <a:solidFill>
                  <a:srgbClr val="565656"/>
                </a:solidFill>
              </a:rPr>
              <a:t>6</a:t>
            </a:r>
          </a:p>
        </p:txBody>
      </p:sp>
      <p:sp>
        <p:nvSpPr>
          <p:cNvPr id="71" name="TextBox 70">
            <a:extLst>
              <a:ext uri="{FF2B5EF4-FFF2-40B4-BE49-F238E27FC236}">
                <a16:creationId xmlns:a16="http://schemas.microsoft.com/office/drawing/2014/main" id="{CB89A221-C9D7-DE48-81FD-E1835FB58966}"/>
              </a:ext>
            </a:extLst>
          </p:cNvPr>
          <p:cNvSpPr txBox="1"/>
          <p:nvPr userDrawn="1"/>
        </p:nvSpPr>
        <p:spPr>
          <a:xfrm>
            <a:off x="3452535" y="3261084"/>
            <a:ext cx="685801" cy="138499"/>
          </a:xfrm>
          <a:prstGeom prst="rect">
            <a:avLst/>
          </a:prstGeom>
          <a:noFill/>
        </p:spPr>
        <p:txBody>
          <a:bodyPr wrap="square" lIns="0" tIns="0" rIns="0" bIns="0" rtlCol="0">
            <a:spAutoFit/>
          </a:bodyPr>
          <a:lstStyle/>
          <a:p>
            <a:pPr algn="ctr"/>
            <a:r>
              <a:rPr lang="en-US" sz="900" dirty="0">
                <a:solidFill>
                  <a:srgbClr val="565656"/>
                </a:solidFill>
              </a:rPr>
              <a:t>4</a:t>
            </a:r>
          </a:p>
        </p:txBody>
      </p:sp>
      <p:sp>
        <p:nvSpPr>
          <p:cNvPr id="72" name="TextBox 71">
            <a:extLst>
              <a:ext uri="{FF2B5EF4-FFF2-40B4-BE49-F238E27FC236}">
                <a16:creationId xmlns:a16="http://schemas.microsoft.com/office/drawing/2014/main" id="{3BD397DC-EC3E-E341-86B7-4497273D4DFE}"/>
              </a:ext>
            </a:extLst>
          </p:cNvPr>
          <p:cNvSpPr txBox="1"/>
          <p:nvPr userDrawn="1"/>
        </p:nvSpPr>
        <p:spPr>
          <a:xfrm>
            <a:off x="4284215" y="3259193"/>
            <a:ext cx="685801" cy="138499"/>
          </a:xfrm>
          <a:prstGeom prst="rect">
            <a:avLst/>
          </a:prstGeom>
          <a:noFill/>
        </p:spPr>
        <p:txBody>
          <a:bodyPr wrap="square" lIns="0" tIns="0" rIns="0" bIns="0" rtlCol="0">
            <a:spAutoFit/>
          </a:bodyPr>
          <a:lstStyle/>
          <a:p>
            <a:pPr algn="ctr"/>
            <a:r>
              <a:rPr lang="en-US" sz="900" dirty="0">
                <a:solidFill>
                  <a:srgbClr val="565656"/>
                </a:solidFill>
              </a:rPr>
              <a:t>5</a:t>
            </a:r>
          </a:p>
        </p:txBody>
      </p:sp>
      <p:sp>
        <p:nvSpPr>
          <p:cNvPr id="73" name="TextBox 72">
            <a:extLst>
              <a:ext uri="{FF2B5EF4-FFF2-40B4-BE49-F238E27FC236}">
                <a16:creationId xmlns:a16="http://schemas.microsoft.com/office/drawing/2014/main" id="{CF628230-C666-9449-85B6-2E7E837E4CF5}"/>
              </a:ext>
            </a:extLst>
          </p:cNvPr>
          <p:cNvSpPr txBox="1"/>
          <p:nvPr userDrawn="1"/>
        </p:nvSpPr>
        <p:spPr>
          <a:xfrm>
            <a:off x="5935046" y="3257958"/>
            <a:ext cx="685801" cy="138499"/>
          </a:xfrm>
          <a:prstGeom prst="rect">
            <a:avLst/>
          </a:prstGeom>
          <a:noFill/>
        </p:spPr>
        <p:txBody>
          <a:bodyPr wrap="square" lIns="0" tIns="0" rIns="0" bIns="0" rtlCol="0">
            <a:spAutoFit/>
          </a:bodyPr>
          <a:lstStyle/>
          <a:p>
            <a:pPr algn="ctr"/>
            <a:r>
              <a:rPr lang="en-US" sz="900" dirty="0">
                <a:solidFill>
                  <a:srgbClr val="565656"/>
                </a:solidFill>
              </a:rPr>
              <a:t>[7]</a:t>
            </a:r>
          </a:p>
        </p:txBody>
      </p:sp>
      <p:sp>
        <p:nvSpPr>
          <p:cNvPr id="74" name="TextBox 73">
            <a:extLst>
              <a:ext uri="{FF2B5EF4-FFF2-40B4-BE49-F238E27FC236}">
                <a16:creationId xmlns:a16="http://schemas.microsoft.com/office/drawing/2014/main" id="{20D830BF-FC26-2542-9EDC-9156B55301F4}"/>
              </a:ext>
            </a:extLst>
          </p:cNvPr>
          <p:cNvSpPr txBox="1"/>
          <p:nvPr userDrawn="1"/>
        </p:nvSpPr>
        <p:spPr>
          <a:xfrm>
            <a:off x="6754197" y="3257958"/>
            <a:ext cx="685801" cy="138499"/>
          </a:xfrm>
          <a:prstGeom prst="rect">
            <a:avLst/>
          </a:prstGeom>
          <a:noFill/>
        </p:spPr>
        <p:txBody>
          <a:bodyPr wrap="square" lIns="0" tIns="0" rIns="0" bIns="0" rtlCol="0">
            <a:spAutoFit/>
          </a:bodyPr>
          <a:lstStyle/>
          <a:p>
            <a:pPr algn="ctr"/>
            <a:r>
              <a:rPr lang="en-US" sz="900" dirty="0">
                <a:solidFill>
                  <a:srgbClr val="565656"/>
                </a:solidFill>
              </a:rPr>
              <a:t>[8]</a:t>
            </a:r>
          </a:p>
        </p:txBody>
      </p:sp>
      <p:sp>
        <p:nvSpPr>
          <p:cNvPr id="77" name="Text Placeholder 9">
            <a:extLst>
              <a:ext uri="{FF2B5EF4-FFF2-40B4-BE49-F238E27FC236}">
                <a16:creationId xmlns:a16="http://schemas.microsoft.com/office/drawing/2014/main" id="{A68AC26D-0CDE-A34B-B5A4-5019BB61E847}"/>
              </a:ext>
            </a:extLst>
          </p:cNvPr>
          <p:cNvSpPr txBox="1">
            <a:spLocks/>
          </p:cNvSpPr>
          <p:nvPr userDrawn="1"/>
        </p:nvSpPr>
        <p:spPr>
          <a:xfrm>
            <a:off x="974028" y="3099948"/>
            <a:ext cx="8143624" cy="153888"/>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000" b="0" dirty="0">
                <a:solidFill>
                  <a:srgbClr val="28264B"/>
                </a:solidFill>
                <a:latin typeface="+mn-lt"/>
              </a:rPr>
              <a:t>Benchmark is ALWAYS </a:t>
            </a:r>
            <a:r>
              <a:rPr lang="en-US" sz="1000" dirty="0">
                <a:solidFill>
                  <a:srgbClr val="28264B"/>
                </a:solidFill>
                <a:latin typeface="+mn-lt"/>
              </a:rPr>
              <a:t>dark_blue</a:t>
            </a:r>
            <a:r>
              <a:rPr lang="en-US" sz="1000" b="0" dirty="0">
                <a:solidFill>
                  <a:srgbClr val="242424"/>
                </a:solidFill>
                <a:latin typeface="+mn-lt"/>
              </a:rPr>
              <a:t>, </a:t>
            </a:r>
            <a:r>
              <a:rPr lang="en-US" sz="1000" b="0" dirty="0">
                <a:solidFill>
                  <a:schemeClr val="accent2"/>
                </a:solidFill>
                <a:latin typeface="+mn-lt"/>
              </a:rPr>
              <a:t>Portfolio is ALWAYS </a:t>
            </a:r>
            <a:r>
              <a:rPr lang="en-US" sz="1000" dirty="0">
                <a:solidFill>
                  <a:schemeClr val="accent2"/>
                </a:solidFill>
                <a:latin typeface="+mn-lt"/>
              </a:rPr>
              <a:t>dark_red</a:t>
            </a:r>
            <a:r>
              <a:rPr lang="en-US" sz="1000" b="0" dirty="0">
                <a:solidFill>
                  <a:schemeClr val="accent2"/>
                </a:solidFill>
                <a:latin typeface="+mn-lt"/>
              </a:rPr>
              <a:t>, </a:t>
            </a:r>
            <a:r>
              <a:rPr lang="en-US" sz="1000" b="0" dirty="0">
                <a:solidFill>
                  <a:schemeClr val="accent3"/>
                </a:solidFill>
                <a:latin typeface="+mn-lt"/>
              </a:rPr>
              <a:t>Cash can be </a:t>
            </a:r>
            <a:r>
              <a:rPr lang="en-US" sz="1000" dirty="0">
                <a:solidFill>
                  <a:schemeClr val="accent3"/>
                </a:solidFill>
                <a:latin typeface="+mn-lt"/>
              </a:rPr>
              <a:t>grey. </a:t>
            </a:r>
            <a:r>
              <a:rPr lang="en-US" sz="1000" b="0" dirty="0">
                <a:solidFill>
                  <a:schemeClr val="tx1"/>
                </a:solidFill>
                <a:latin typeface="+mn-lt"/>
              </a:rPr>
              <a:t>Colours 1-6 are automatic in Office.</a:t>
            </a:r>
            <a:endParaRPr lang="en-US" sz="1000" b="0" dirty="0">
              <a:solidFill>
                <a:schemeClr val="accent3"/>
              </a:solidFill>
              <a:latin typeface="+mn-lt"/>
            </a:endParaRPr>
          </a:p>
        </p:txBody>
      </p:sp>
      <p:sp>
        <p:nvSpPr>
          <p:cNvPr id="83" name="_Disclaimer Title">
            <a:extLst>
              <a:ext uri="{FF2B5EF4-FFF2-40B4-BE49-F238E27FC236}">
                <a16:creationId xmlns:a16="http://schemas.microsoft.com/office/drawing/2014/main" id="{6BBAC3D2-A4CD-0D40-BDA6-D55BD1BE5AD8}"/>
              </a:ext>
            </a:extLst>
          </p:cNvPr>
          <p:cNvSpPr txBox="1">
            <a:spLocks/>
          </p:cNvSpPr>
          <p:nvPr userDrawn="1"/>
        </p:nvSpPr>
        <p:spPr>
          <a:xfrm>
            <a:off x="872929" y="627105"/>
            <a:ext cx="6430396"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CAIM Colour Palette</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
        <p:nvSpPr>
          <p:cNvPr id="84" name="Text Placeholder 9">
            <a:extLst>
              <a:ext uri="{FF2B5EF4-FFF2-40B4-BE49-F238E27FC236}">
                <a16:creationId xmlns:a16="http://schemas.microsoft.com/office/drawing/2014/main" id="{9B910075-99A7-DD40-868A-F50DB5CCAF95}"/>
              </a:ext>
            </a:extLst>
          </p:cNvPr>
          <p:cNvSpPr txBox="1">
            <a:spLocks/>
          </p:cNvSpPr>
          <p:nvPr userDrawn="1"/>
        </p:nvSpPr>
        <p:spPr>
          <a:xfrm>
            <a:off x="989925" y="1224121"/>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Primary colours</a:t>
            </a:r>
          </a:p>
        </p:txBody>
      </p:sp>
      <p:sp>
        <p:nvSpPr>
          <p:cNvPr id="81" name="Rectangle 80">
            <a:extLst>
              <a:ext uri="{FF2B5EF4-FFF2-40B4-BE49-F238E27FC236}">
                <a16:creationId xmlns:a16="http://schemas.microsoft.com/office/drawing/2014/main" id="{61128536-1D48-D448-BF44-D9409D14B7AD}"/>
              </a:ext>
            </a:extLst>
          </p:cNvPr>
          <p:cNvSpPr/>
          <p:nvPr userDrawn="1"/>
        </p:nvSpPr>
        <p:spPr>
          <a:xfrm>
            <a:off x="3467586" y="1449290"/>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39660D6-1EBD-1949-A385-7AC51167660C}"/>
              </a:ext>
            </a:extLst>
          </p:cNvPr>
          <p:cNvSpPr txBox="1"/>
          <p:nvPr userDrawn="1"/>
        </p:nvSpPr>
        <p:spPr>
          <a:xfrm>
            <a:off x="3463012" y="2236523"/>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text_dark</a:t>
            </a:r>
          </a:p>
          <a:p>
            <a:pPr algn="ctr"/>
            <a:r>
              <a:rPr lang="en-US" sz="900" dirty="0">
                <a:solidFill>
                  <a:srgbClr val="565656"/>
                </a:solidFill>
                <a:latin typeface="+mn-lt"/>
              </a:rPr>
              <a:t>#675D54</a:t>
            </a:r>
          </a:p>
          <a:p>
            <a:pPr algn="ctr"/>
            <a:r>
              <a:rPr lang="en-US" sz="900" dirty="0">
                <a:solidFill>
                  <a:srgbClr val="565656"/>
                </a:solidFill>
                <a:latin typeface="+mn-lt"/>
              </a:rPr>
              <a:t>103 93 84</a:t>
            </a:r>
          </a:p>
          <a:p>
            <a:pPr algn="ctr"/>
            <a:r>
              <a:rPr lang="en-US" sz="900" dirty="0">
                <a:solidFill>
                  <a:srgbClr val="565656"/>
                </a:solidFill>
                <a:latin typeface="+mn-lt"/>
              </a:rPr>
              <a:t>[2, 5]</a:t>
            </a:r>
          </a:p>
        </p:txBody>
      </p:sp>
      <p:sp>
        <p:nvSpPr>
          <p:cNvPr id="86" name="Rectangle 85">
            <a:extLst>
              <a:ext uri="{FF2B5EF4-FFF2-40B4-BE49-F238E27FC236}">
                <a16:creationId xmlns:a16="http://schemas.microsoft.com/office/drawing/2014/main" id="{4A710698-C8D4-334C-9B9A-3EB7AF0D97DF}"/>
              </a:ext>
            </a:extLst>
          </p:cNvPr>
          <p:cNvSpPr/>
          <p:nvPr userDrawn="1"/>
        </p:nvSpPr>
        <p:spPr>
          <a:xfrm>
            <a:off x="982523" y="5095486"/>
            <a:ext cx="685800" cy="7589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D8C5F70A-5873-A642-9811-0AA5B3F254B1}"/>
              </a:ext>
            </a:extLst>
          </p:cNvPr>
          <p:cNvSpPr txBox="1"/>
          <p:nvPr userDrawn="1"/>
        </p:nvSpPr>
        <p:spPr>
          <a:xfrm>
            <a:off x="97716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background</a:t>
            </a:r>
          </a:p>
          <a:p>
            <a:pPr algn="ctr"/>
            <a:r>
              <a:rPr lang="en-US" sz="900" dirty="0">
                <a:solidFill>
                  <a:schemeClr val="tx1">
                    <a:lumMod val="75000"/>
                    <a:lumOff val="25000"/>
                  </a:schemeClr>
                </a:solidFill>
                <a:latin typeface="+mn-lt"/>
              </a:rPr>
              <a:t>#ECE9E7</a:t>
            </a:r>
          </a:p>
          <a:p>
            <a:pPr algn="ctr"/>
            <a:r>
              <a:rPr lang="en-US" sz="900" dirty="0">
                <a:solidFill>
                  <a:schemeClr val="tx1">
                    <a:lumMod val="75000"/>
                    <a:lumOff val="25000"/>
                  </a:schemeClr>
                </a:solidFill>
                <a:latin typeface="+mn-lt"/>
              </a:rPr>
              <a:t>236 233 231</a:t>
            </a:r>
          </a:p>
          <a:p>
            <a:pPr algn="ctr"/>
            <a:r>
              <a:rPr lang="en-US" sz="900" dirty="0">
                <a:solidFill>
                  <a:schemeClr val="tx1">
                    <a:lumMod val="75000"/>
                    <a:lumOff val="25000"/>
                  </a:schemeClr>
                </a:solidFill>
                <a:latin typeface="+mn-lt"/>
              </a:rPr>
              <a:t>[2, 2]</a:t>
            </a:r>
          </a:p>
        </p:txBody>
      </p:sp>
      <p:sp>
        <p:nvSpPr>
          <p:cNvPr id="89" name="Text Placeholder 9">
            <a:extLst>
              <a:ext uri="{FF2B5EF4-FFF2-40B4-BE49-F238E27FC236}">
                <a16:creationId xmlns:a16="http://schemas.microsoft.com/office/drawing/2014/main" id="{F4A35DB3-F407-5B46-882C-DD1C674ACA58}"/>
              </a:ext>
            </a:extLst>
          </p:cNvPr>
          <p:cNvSpPr txBox="1">
            <a:spLocks/>
          </p:cNvSpPr>
          <p:nvPr userDrawn="1"/>
        </p:nvSpPr>
        <p:spPr>
          <a:xfrm>
            <a:off x="983975" y="4875220"/>
            <a:ext cx="1394066"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elements</a:t>
            </a:r>
          </a:p>
        </p:txBody>
      </p:sp>
      <p:sp>
        <p:nvSpPr>
          <p:cNvPr id="91" name="Rectangle 90">
            <a:extLst>
              <a:ext uri="{FF2B5EF4-FFF2-40B4-BE49-F238E27FC236}">
                <a16:creationId xmlns:a16="http://schemas.microsoft.com/office/drawing/2014/main" id="{7F3339D9-4FF8-354A-9A01-E72E9C42C339}"/>
              </a:ext>
            </a:extLst>
          </p:cNvPr>
          <p:cNvSpPr/>
          <p:nvPr userDrawn="1"/>
        </p:nvSpPr>
        <p:spPr>
          <a:xfrm>
            <a:off x="5945863" y="5095486"/>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76C99B0-0EB9-EF46-B212-29057ED64265}"/>
              </a:ext>
            </a:extLst>
          </p:cNvPr>
          <p:cNvSpPr txBox="1"/>
          <p:nvPr userDrawn="1"/>
        </p:nvSpPr>
        <p:spPr>
          <a:xfrm>
            <a:off x="593408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hm_hot</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93" name="Rectangle 92">
            <a:extLst>
              <a:ext uri="{FF2B5EF4-FFF2-40B4-BE49-F238E27FC236}">
                <a16:creationId xmlns:a16="http://schemas.microsoft.com/office/drawing/2014/main" id="{9D753526-3338-4842-8528-57C0294FC74B}"/>
              </a:ext>
            </a:extLst>
          </p:cNvPr>
          <p:cNvSpPr/>
          <p:nvPr userDrawn="1"/>
        </p:nvSpPr>
        <p:spPr>
          <a:xfrm>
            <a:off x="5117349"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57A919B-693F-2047-84BE-2826ED0A2098}"/>
              </a:ext>
            </a:extLst>
          </p:cNvPr>
          <p:cNvSpPr txBox="1"/>
          <p:nvPr userDrawn="1"/>
        </p:nvSpPr>
        <p:spPr>
          <a:xfrm>
            <a:off x="5119945" y="588989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hm_hc_mid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95" name="Rectangle 94">
            <a:extLst>
              <a:ext uri="{FF2B5EF4-FFF2-40B4-BE49-F238E27FC236}">
                <a16:creationId xmlns:a16="http://schemas.microsoft.com/office/drawing/2014/main" id="{851ECD08-AD83-B143-B76F-33F3967AA026}"/>
              </a:ext>
            </a:extLst>
          </p:cNvPr>
          <p:cNvSpPr/>
          <p:nvPr userDrawn="1"/>
        </p:nvSpPr>
        <p:spPr>
          <a:xfrm>
            <a:off x="4288835" y="5095486"/>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524EC74-0981-7142-A5A3-A08CDF2E851A}"/>
              </a:ext>
            </a:extLst>
          </p:cNvPr>
          <p:cNvSpPr txBox="1"/>
          <p:nvPr userDrawn="1"/>
        </p:nvSpPr>
        <p:spPr>
          <a:xfrm>
            <a:off x="427962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hm_cold</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97" name="Rectangle 96">
            <a:extLst>
              <a:ext uri="{FF2B5EF4-FFF2-40B4-BE49-F238E27FC236}">
                <a16:creationId xmlns:a16="http://schemas.microsoft.com/office/drawing/2014/main" id="{8752D7C3-D502-8E48-869A-8BC50012A867}"/>
              </a:ext>
            </a:extLst>
          </p:cNvPr>
          <p:cNvSpPr/>
          <p:nvPr userDrawn="1"/>
        </p:nvSpPr>
        <p:spPr>
          <a:xfrm>
            <a:off x="6782121" y="5095486"/>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83DDF9-5114-3D41-B8E1-F9344ED54610}"/>
              </a:ext>
            </a:extLst>
          </p:cNvPr>
          <p:cNvSpPr txBox="1"/>
          <p:nvPr userDrawn="1"/>
        </p:nvSpPr>
        <p:spPr>
          <a:xfrm>
            <a:off x="676777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hm_bad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99" name="TextBox 98">
            <a:extLst>
              <a:ext uri="{FF2B5EF4-FFF2-40B4-BE49-F238E27FC236}">
                <a16:creationId xmlns:a16="http://schemas.microsoft.com/office/drawing/2014/main" id="{0B0A0DDE-73F9-EE42-A363-7830CC6A7631}"/>
              </a:ext>
            </a:extLst>
          </p:cNvPr>
          <p:cNvSpPr txBox="1"/>
          <p:nvPr userDrawn="1"/>
        </p:nvSpPr>
        <p:spPr>
          <a:xfrm>
            <a:off x="5939570" y="419344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sea_green</a:t>
            </a:r>
          </a:p>
          <a:p>
            <a:pPr algn="ctr"/>
            <a:r>
              <a:rPr lang="en-US" sz="900" dirty="0">
                <a:solidFill>
                  <a:srgbClr val="565656"/>
                </a:solidFill>
                <a:latin typeface="+mn-lt"/>
              </a:rPr>
              <a:t>#69B578</a:t>
            </a:r>
          </a:p>
          <a:p>
            <a:pPr algn="ctr"/>
            <a:r>
              <a:rPr lang="en-US" sz="900" dirty="0">
                <a:solidFill>
                  <a:srgbClr val="565656"/>
                </a:solidFill>
                <a:latin typeface="+mn-lt"/>
              </a:rPr>
              <a:t>105 181 120</a:t>
            </a:r>
          </a:p>
          <a:p>
            <a:pPr algn="ctr"/>
            <a:r>
              <a:rPr lang="en-US" sz="900" dirty="0">
                <a:solidFill>
                  <a:srgbClr val="565656"/>
                </a:solidFill>
                <a:latin typeface="+mn-lt"/>
              </a:rPr>
              <a:t>[3, 1]</a:t>
            </a:r>
          </a:p>
        </p:txBody>
      </p:sp>
      <p:sp>
        <p:nvSpPr>
          <p:cNvPr id="109" name="Document Code">
            <a:extLst>
              <a:ext uri="{FF2B5EF4-FFF2-40B4-BE49-F238E27FC236}">
                <a16:creationId xmlns:a16="http://schemas.microsoft.com/office/drawing/2014/main" id="{031ACFAE-2E1B-744B-BCAB-2003328B0E2A}"/>
              </a:ext>
            </a:extLst>
          </p:cNvPr>
          <p:cNvSpPr>
            <a:spLocks noGrp="1"/>
          </p:cNvSpPr>
          <p:nvPr>
            <p:ph type="ftr" sz="quarter" idx="12"/>
          </p:nvPr>
        </p:nvSpPr>
        <p:spPr>
          <a:xfrm rot="16200000">
            <a:off x="-251468" y="5850645"/>
            <a:ext cx="1184110" cy="123111"/>
          </a:xfrm>
        </p:spPr>
        <p:txBody>
          <a:bodyPr/>
          <a:lstStyle/>
          <a:p>
            <a:r>
              <a:rPr lang="en-US" dirty="0"/>
              <a:t>Document Code</a:t>
            </a:r>
          </a:p>
        </p:txBody>
      </p:sp>
      <p:sp>
        <p:nvSpPr>
          <p:cNvPr id="110" name="Date">
            <a:extLst>
              <a:ext uri="{FF2B5EF4-FFF2-40B4-BE49-F238E27FC236}">
                <a16:creationId xmlns:a16="http://schemas.microsoft.com/office/drawing/2014/main" id="{186876BC-B410-F746-B3AD-772C5E79C327}"/>
              </a:ext>
            </a:extLst>
          </p:cNvPr>
          <p:cNvSpPr>
            <a:spLocks noGrp="1"/>
          </p:cNvSpPr>
          <p:nvPr>
            <p:ph type="dt" sz="half" idx="11"/>
          </p:nvPr>
        </p:nvSpPr>
        <p:spPr>
          <a:xfrm>
            <a:off x="978408" y="6605428"/>
            <a:ext cx="1282192" cy="138499"/>
          </a:xfrm>
        </p:spPr>
        <p:txBody>
          <a:bodyPr/>
          <a:lstStyle/>
          <a:p>
            <a:fld id="{C214F419-8DDC-EA48-BD24-CF9CA5C03B01}" type="datetime3">
              <a:rPr lang="en-US" smtClean="0"/>
              <a:t>5 October 2025</a:t>
            </a:fld>
            <a:endParaRPr lang="en-US" dirty="0"/>
          </a:p>
        </p:txBody>
      </p:sp>
      <p:sp>
        <p:nvSpPr>
          <p:cNvPr id="111" name="Slide Number X">
            <a:extLst>
              <a:ext uri="{FF2B5EF4-FFF2-40B4-BE49-F238E27FC236}">
                <a16:creationId xmlns:a16="http://schemas.microsoft.com/office/drawing/2014/main" id="{D300A39C-FDFC-694D-80E1-B75FE959064E}"/>
              </a:ext>
            </a:extLst>
          </p:cNvPr>
          <p:cNvSpPr>
            <a:spLocks noGrp="1"/>
          </p:cNvSpPr>
          <p:nvPr>
            <p:ph type="sldNum" sz="quarter" idx="10"/>
          </p:nvPr>
        </p:nvSpPr>
        <p:spPr>
          <a:xfrm>
            <a:off x="9149310" y="6185842"/>
            <a:ext cx="576581" cy="369332"/>
          </a:xfrm>
        </p:spPr>
        <p:txBody>
          <a:bodyPr/>
          <a:lstStyle/>
          <a:p>
            <a:fld id="{4D6F2D72-4CB1-486D-B1A1-88BC527D97A4}" type="slidenum">
              <a:rPr lang="en-GB" smtClean="0"/>
              <a:pPr/>
              <a:t>‹#›</a:t>
            </a:fld>
            <a:r>
              <a:rPr lang="en-GB"/>
              <a:t> </a:t>
            </a:r>
            <a:endParaRPr lang="en-GB" dirty="0"/>
          </a:p>
        </p:txBody>
      </p:sp>
      <p:sp>
        <p:nvSpPr>
          <p:cNvPr id="79" name="Rectangle 78">
            <a:extLst>
              <a:ext uri="{FF2B5EF4-FFF2-40B4-BE49-F238E27FC236}">
                <a16:creationId xmlns:a16="http://schemas.microsoft.com/office/drawing/2014/main" id="{1FED2799-A1DB-5E43-8580-47390B034E89}"/>
              </a:ext>
            </a:extLst>
          </p:cNvPr>
          <p:cNvSpPr/>
          <p:nvPr userDrawn="1"/>
        </p:nvSpPr>
        <p:spPr>
          <a:xfrm>
            <a:off x="2644715" y="5095486"/>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DE74DD5-F379-A24B-ABF4-F710B5E32385}"/>
              </a:ext>
            </a:extLst>
          </p:cNvPr>
          <p:cNvSpPr txBox="1"/>
          <p:nvPr userDrawn="1"/>
        </p:nvSpPr>
        <p:spPr>
          <a:xfrm>
            <a:off x="2640141" y="588271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chart_text</a:t>
            </a:r>
          </a:p>
          <a:p>
            <a:pPr algn="ctr"/>
            <a:r>
              <a:rPr lang="en-US" sz="900" dirty="0">
                <a:solidFill>
                  <a:srgbClr val="565656"/>
                </a:solidFill>
                <a:latin typeface="+mn-lt"/>
              </a:rPr>
              <a:t>#433D37</a:t>
            </a:r>
          </a:p>
          <a:p>
            <a:pPr algn="ctr"/>
            <a:r>
              <a:rPr lang="en-US" sz="900" dirty="0">
                <a:solidFill>
                  <a:srgbClr val="565656"/>
                </a:solidFill>
                <a:latin typeface="+mn-lt"/>
              </a:rPr>
              <a:t>67 61 55</a:t>
            </a:r>
          </a:p>
          <a:p>
            <a:pPr algn="ctr"/>
            <a:r>
              <a:rPr lang="en-US" sz="900" dirty="0">
                <a:solidFill>
                  <a:srgbClr val="565656"/>
                </a:solidFill>
                <a:latin typeface="+mn-lt"/>
              </a:rPr>
              <a:t>[2, 6]</a:t>
            </a:r>
          </a:p>
        </p:txBody>
      </p:sp>
      <p:sp>
        <p:nvSpPr>
          <p:cNvPr id="85" name="Rectangle 84">
            <a:extLst>
              <a:ext uri="{FF2B5EF4-FFF2-40B4-BE49-F238E27FC236}">
                <a16:creationId xmlns:a16="http://schemas.microsoft.com/office/drawing/2014/main" id="{A128F086-EDA1-1C4C-82F7-5482D7914713}"/>
              </a:ext>
            </a:extLst>
          </p:cNvPr>
          <p:cNvSpPr/>
          <p:nvPr userDrawn="1"/>
        </p:nvSpPr>
        <p:spPr>
          <a:xfrm>
            <a:off x="5133506" y="1447800"/>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6E7F3EB-5A78-7C46-A053-4408C3A59113}"/>
              </a:ext>
            </a:extLst>
          </p:cNvPr>
          <p:cNvSpPr txBox="1"/>
          <p:nvPr userDrawn="1"/>
        </p:nvSpPr>
        <p:spPr>
          <a:xfrm>
            <a:off x="5126859" y="2235033"/>
            <a:ext cx="685800" cy="553998"/>
          </a:xfrm>
          <a:prstGeom prst="rect">
            <a:avLst/>
          </a:prstGeom>
          <a:noFill/>
        </p:spPr>
        <p:txBody>
          <a:bodyPr wrap="square" lIns="0" tIns="0" rIns="0" bIns="0" rtlCol="0">
            <a:spAutoFit/>
          </a:bodyPr>
          <a:lstStyle/>
          <a:p>
            <a:pPr algn="ctr"/>
            <a:r>
              <a:rPr lang="en-US" sz="900" b="1" dirty="0">
                <a:solidFill>
                  <a:schemeClr val="tx1">
                    <a:lumMod val="25000"/>
                    <a:lumOff val="75000"/>
                  </a:schemeClr>
                </a:solidFill>
                <a:latin typeface="+mn-lt"/>
              </a:rPr>
              <a:t>cover_grey</a:t>
            </a:r>
          </a:p>
          <a:p>
            <a:pPr algn="ctr"/>
            <a:r>
              <a:rPr lang="en-US" sz="900" dirty="0">
                <a:solidFill>
                  <a:schemeClr val="tx1">
                    <a:lumMod val="25000"/>
                    <a:lumOff val="75000"/>
                  </a:schemeClr>
                </a:solidFill>
                <a:latin typeface="+mn-lt"/>
              </a:rPr>
              <a:t>#CFC9C4</a:t>
            </a:r>
          </a:p>
          <a:p>
            <a:pPr algn="ctr"/>
            <a:r>
              <a:rPr lang="en-US" sz="900" dirty="0">
                <a:solidFill>
                  <a:schemeClr val="tx1">
                    <a:lumMod val="25000"/>
                    <a:lumOff val="75000"/>
                  </a:schemeClr>
                </a:solidFill>
                <a:latin typeface="+mn-lt"/>
              </a:rPr>
              <a:t>207 201 196</a:t>
            </a:r>
          </a:p>
          <a:p>
            <a:pPr algn="ctr"/>
            <a:r>
              <a:rPr lang="en-US" sz="900" dirty="0">
                <a:solidFill>
                  <a:schemeClr val="tx1">
                    <a:lumMod val="25000"/>
                    <a:lumOff val="75000"/>
                  </a:schemeClr>
                </a:solidFill>
                <a:latin typeface="+mn-lt"/>
              </a:rPr>
              <a:t>[2, 3]</a:t>
            </a:r>
          </a:p>
        </p:txBody>
      </p:sp>
    </p:spTree>
    <p:extLst>
      <p:ext uri="{BB962C8B-B14F-4D97-AF65-F5344CB8AC3E}">
        <p14:creationId xmlns:p14="http://schemas.microsoft.com/office/powerpoint/2010/main" val="163431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544990"/>
          </a:xfrm>
          <a:prstGeom prst="rect">
            <a:avLst/>
          </a:prstGeom>
        </p:spPr>
        <p:txBody>
          <a:bodyPr vert="horz" wrap="square" lIns="0" tIns="13414" rIns="0" bIns="0" rtlCol="0">
            <a:spAutoFit/>
          </a:bodyPr>
          <a:lstStyle/>
          <a:p>
            <a:pPr marL="10319">
              <a:lnSpc>
                <a:spcPts val="1471"/>
              </a:lnSpc>
            </a:pPr>
            <a:r>
              <a:rPr lang="en-GB" sz="1200" b="0" spc="20" baseline="0" dirty="0">
                <a:solidFill>
                  <a:schemeClr val="bg1"/>
                </a:solidFill>
                <a:latin typeface="+mn-lt"/>
                <a:cs typeface="Arial" panose="020B0604020202020204" pitchFamily="34" charset="0"/>
              </a:rPr>
              <a:t>www.caiml.com</a:t>
            </a:r>
          </a:p>
          <a:p>
            <a:pPr marL="10319">
              <a:lnSpc>
                <a:spcPts val="1471"/>
              </a:lnSpc>
            </a:pPr>
            <a:r>
              <a:rPr lang="en-GB" sz="1200" b="0" spc="20" baseline="0" dirty="0">
                <a:solidFill>
                  <a:schemeClr val="bg1"/>
                </a:solidFill>
                <a:latin typeface="+mn-lt"/>
                <a:cs typeface="Arial" panose="020B0604020202020204" pitchFamily="34" charset="0"/>
              </a:rPr>
              <a:t>enquiries@caiml.com</a:t>
            </a: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3 More London Riverside</a:t>
            </a:r>
          </a:p>
          <a:p>
            <a:pPr marL="10319">
              <a:lnSpc>
                <a:spcPts val="1471"/>
              </a:lnSpc>
            </a:pPr>
            <a:r>
              <a:rPr lang="en-GB" sz="1200" kern="1200" spc="20" baseline="0" dirty="0">
                <a:solidFill>
                  <a:schemeClr val="bg1"/>
                </a:solidFill>
                <a:latin typeface="+mn-lt"/>
                <a:ea typeface="+mn-ea"/>
                <a:cs typeface="Arial" panose="020B0604020202020204" pitchFamily="34" charset="0"/>
              </a:rPr>
              <a:t>London SE1 2AQ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7489 7223</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5 October 2025</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702" r:id="rId22"/>
    <p:sldLayoutId id="2147483690" r:id="rId23"/>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435428" y="3936161"/>
            <a:ext cx="9470572" cy="2326791"/>
          </a:xfrm>
        </p:spPr>
        <p:txBody>
          <a:bodyPr/>
          <a:lstStyle/>
          <a:p>
            <a:br>
              <a:rPr lang="en-US" dirty="0"/>
            </a:br>
            <a:br>
              <a:rPr lang="en-US" dirty="0"/>
            </a:br>
            <a:r>
              <a:rPr lang="en-US" dirty="0"/>
              <a:t>Central bank seminar</a:t>
            </a:r>
            <a:br>
              <a:rPr lang="en-US" dirty="0"/>
            </a:br>
            <a:br>
              <a:rPr lang="en-US" dirty="0"/>
            </a:br>
            <a:r>
              <a:rPr lang="en-US" sz="2400" dirty="0"/>
              <a:t>US Rates Market</a:t>
            </a:r>
            <a:br>
              <a:rPr lang="en-GB" dirty="0"/>
            </a:br>
            <a:endParaRPr dirty="0"/>
          </a:p>
        </p:txBody>
      </p:sp>
      <p:sp>
        <p:nvSpPr>
          <p:cNvPr id="3" name="Date"/>
          <p:cNvSpPr>
            <a:spLocks noGrp="1"/>
          </p:cNvSpPr>
          <p:nvPr>
            <p:ph type="body" sz="quarter" idx="13" hasCustomPrompt="1"/>
          </p:nvPr>
        </p:nvSpPr>
        <p:spPr>
          <a:xfrm>
            <a:off x="6821403" y="6016731"/>
            <a:ext cx="2619788" cy="246221"/>
          </a:xfrm>
        </p:spPr>
        <p:txBody>
          <a:bodyPr/>
          <a:lstStyle/>
          <a:p>
            <a:r>
              <a:rPr lang="en-GB" dirty="0"/>
              <a:t>October</a:t>
            </a:r>
            <a:r>
              <a:rPr dirty="0"/>
              <a:t> 202</a:t>
            </a:r>
            <a:r>
              <a:rPr lang="en-GB" dirty="0"/>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‘FFA </a:t>
            </a:r>
            <a:r>
              <a:rPr lang="en-GB" dirty="0" err="1"/>
              <a:t>Comdty</a:t>
            </a:r>
            <a:r>
              <a:rPr lang="en-GB" dirty="0"/>
              <a:t> CT’</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r>
              <a:rPr lang="en-GB" dirty="0"/>
              <a:t>Fed Funds Futures liquidity dries quickly with time. </a:t>
            </a:r>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A ‘crystal ball’ for the interest rate path</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‘Fed’s’ curve*</a:t>
            </a:r>
          </a:p>
        </p:txBody>
      </p:sp>
      <p:pic>
        <p:nvPicPr>
          <p:cNvPr id="9" name="Content Placeholder 8">
            <a:extLst>
              <a:ext uri="{FF2B5EF4-FFF2-40B4-BE49-F238E27FC236}">
                <a16:creationId xmlns:a16="http://schemas.microsoft.com/office/drawing/2014/main" id="{692DD9B0-D07D-1EA6-F210-08F8D65C37AB}"/>
              </a:ext>
            </a:extLst>
          </p:cNvPr>
          <p:cNvPicPr>
            <a:picLocks noGrp="1" noChangeAspect="1"/>
          </p:cNvPicPr>
          <p:nvPr>
            <p:ph sz="quarter" idx="14"/>
          </p:nvPr>
        </p:nvPicPr>
        <p:blipFill>
          <a:blip r:embed="rId2"/>
          <a:stretch>
            <a:fillRect/>
          </a:stretch>
        </p:blipFill>
        <p:spPr>
          <a:xfrm>
            <a:off x="977900" y="1919982"/>
            <a:ext cx="8147050" cy="4104681"/>
          </a:xfrm>
          <a:prstGeom prst="rect">
            <a:avLst/>
          </a:prstGeom>
          <a:noFill/>
        </p:spPr>
      </p:pic>
      <p:sp>
        <p:nvSpPr>
          <p:cNvPr id="10" name="TextBox 9">
            <a:extLst>
              <a:ext uri="{FF2B5EF4-FFF2-40B4-BE49-F238E27FC236}">
                <a16:creationId xmlns:a16="http://schemas.microsoft.com/office/drawing/2014/main" id="{10411AFA-A9E2-9D52-C420-9248E10E7229}"/>
              </a:ext>
            </a:extLst>
          </p:cNvPr>
          <p:cNvSpPr txBox="1"/>
          <p:nvPr/>
        </p:nvSpPr>
        <p:spPr>
          <a:xfrm>
            <a:off x="3268576" y="3497587"/>
            <a:ext cx="642797" cy="1937435"/>
          </a:xfrm>
          <a:prstGeom prst="rect">
            <a:avLst/>
          </a:prstGeom>
          <a:noFill/>
          <a:ln w="57150">
            <a:solidFill>
              <a:schemeClr val="tx2"/>
            </a:solidFill>
          </a:ln>
        </p:spPr>
        <p:txBody>
          <a:bodyPr wrap="square" rtlCol="0">
            <a:spAutoFit/>
          </a:bodyPr>
          <a:lstStyle/>
          <a:p>
            <a:endParaRPr lang="en-GB" dirty="0"/>
          </a:p>
        </p:txBody>
      </p:sp>
      <p:sp>
        <p:nvSpPr>
          <p:cNvPr id="14" name="TextBox 13">
            <a:extLst>
              <a:ext uri="{FF2B5EF4-FFF2-40B4-BE49-F238E27FC236}">
                <a16:creationId xmlns:a16="http://schemas.microsoft.com/office/drawing/2014/main" id="{49CE027C-D639-4B25-DD42-5C55574BF235}"/>
              </a:ext>
            </a:extLst>
          </p:cNvPr>
          <p:cNvSpPr txBox="1"/>
          <p:nvPr/>
        </p:nvSpPr>
        <p:spPr>
          <a:xfrm>
            <a:off x="5008375" y="2603588"/>
            <a:ext cx="1307430" cy="1116712"/>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20392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‘BTMM US’</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Some key market elements worth monitoring</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 Rates main monitor*</a:t>
            </a:r>
          </a:p>
        </p:txBody>
      </p:sp>
      <p:pic>
        <p:nvPicPr>
          <p:cNvPr id="9" name="Content Placeholder 8">
            <a:extLst>
              <a:ext uri="{FF2B5EF4-FFF2-40B4-BE49-F238E27FC236}">
                <a16:creationId xmlns:a16="http://schemas.microsoft.com/office/drawing/2014/main" id="{A7015F5C-9ECD-ED69-E0F5-B46718FE75A0}"/>
              </a:ext>
            </a:extLst>
          </p:cNvPr>
          <p:cNvPicPr>
            <a:picLocks noGrp="1" noChangeAspect="1"/>
          </p:cNvPicPr>
          <p:nvPr>
            <p:ph sz="quarter" idx="14"/>
          </p:nvPr>
        </p:nvPicPr>
        <p:blipFill>
          <a:blip r:embed="rId2"/>
          <a:stretch>
            <a:fillRect/>
          </a:stretch>
        </p:blipFill>
        <p:spPr>
          <a:xfrm>
            <a:off x="977901" y="1899167"/>
            <a:ext cx="7839268" cy="3961980"/>
          </a:xfrm>
          <a:prstGeom prst="rect">
            <a:avLst/>
          </a:prstGeom>
          <a:noFill/>
        </p:spPr>
      </p:pic>
      <p:sp>
        <p:nvSpPr>
          <p:cNvPr id="11" name="TextBox 10">
            <a:extLst>
              <a:ext uri="{FF2B5EF4-FFF2-40B4-BE49-F238E27FC236}">
                <a16:creationId xmlns:a16="http://schemas.microsoft.com/office/drawing/2014/main" id="{415DE7C2-CCF2-B557-437D-6C2A81769D0F}"/>
              </a:ext>
            </a:extLst>
          </p:cNvPr>
          <p:cNvSpPr txBox="1"/>
          <p:nvPr/>
        </p:nvSpPr>
        <p:spPr>
          <a:xfrm>
            <a:off x="2845771" y="2609347"/>
            <a:ext cx="1291904" cy="497069"/>
          </a:xfrm>
          <a:prstGeom prst="rect">
            <a:avLst/>
          </a:prstGeom>
          <a:noFill/>
          <a:ln w="28575">
            <a:solidFill>
              <a:schemeClr val="tx2"/>
            </a:solidFill>
          </a:ln>
        </p:spPr>
        <p:txBody>
          <a:bodyPr wrap="square" rtlCol="0">
            <a:spAutoFit/>
          </a:bodyPr>
          <a:lstStyle/>
          <a:p>
            <a:endParaRPr lang="en-GB" sz="1600" dirty="0"/>
          </a:p>
        </p:txBody>
      </p:sp>
      <p:sp>
        <p:nvSpPr>
          <p:cNvPr id="12" name="TextBox 11">
            <a:extLst>
              <a:ext uri="{FF2B5EF4-FFF2-40B4-BE49-F238E27FC236}">
                <a16:creationId xmlns:a16="http://schemas.microsoft.com/office/drawing/2014/main" id="{1BAC542D-7F4D-1560-7FBF-46EE16CD95B3}"/>
              </a:ext>
            </a:extLst>
          </p:cNvPr>
          <p:cNvSpPr txBox="1"/>
          <p:nvPr/>
        </p:nvSpPr>
        <p:spPr>
          <a:xfrm>
            <a:off x="580823" y="1791029"/>
            <a:ext cx="8451501" cy="716501"/>
          </a:xfrm>
          <a:prstGeom prst="rect">
            <a:avLst/>
          </a:prstGeom>
          <a:noFill/>
          <a:ln w="28575">
            <a:solidFill>
              <a:schemeClr val="tx2"/>
            </a:solidFill>
          </a:ln>
        </p:spPr>
        <p:txBody>
          <a:bodyPr wrap="square" rtlCol="0">
            <a:spAutoFit/>
          </a:bodyPr>
          <a:lstStyle/>
          <a:p>
            <a:endParaRPr lang="en-GB" sz="1600" dirty="0"/>
          </a:p>
        </p:txBody>
      </p:sp>
      <p:sp>
        <p:nvSpPr>
          <p:cNvPr id="13" name="TextBox 12">
            <a:extLst>
              <a:ext uri="{FF2B5EF4-FFF2-40B4-BE49-F238E27FC236}">
                <a16:creationId xmlns:a16="http://schemas.microsoft.com/office/drawing/2014/main" id="{CA4D28C5-E766-9A4D-CDC3-15243AE94FA5}"/>
              </a:ext>
            </a:extLst>
          </p:cNvPr>
          <p:cNvSpPr txBox="1"/>
          <p:nvPr/>
        </p:nvSpPr>
        <p:spPr>
          <a:xfrm>
            <a:off x="5724269" y="3187425"/>
            <a:ext cx="3603487" cy="483150"/>
          </a:xfrm>
          <a:prstGeom prst="rect">
            <a:avLst/>
          </a:prstGeom>
          <a:noFill/>
          <a:ln w="28575">
            <a:solidFill>
              <a:schemeClr val="tx2"/>
            </a:solidFill>
          </a:ln>
        </p:spPr>
        <p:txBody>
          <a:bodyPr wrap="square" rtlCol="0">
            <a:spAutoFit/>
          </a:bodyPr>
          <a:lstStyle/>
          <a:p>
            <a:endParaRPr lang="en-GB" sz="1600" dirty="0"/>
          </a:p>
        </p:txBody>
      </p:sp>
      <p:sp>
        <p:nvSpPr>
          <p:cNvPr id="14" name="TextBox 13">
            <a:extLst>
              <a:ext uri="{FF2B5EF4-FFF2-40B4-BE49-F238E27FC236}">
                <a16:creationId xmlns:a16="http://schemas.microsoft.com/office/drawing/2014/main" id="{A81138B1-2B24-0D65-11F6-39229168210E}"/>
              </a:ext>
            </a:extLst>
          </p:cNvPr>
          <p:cNvSpPr txBox="1"/>
          <p:nvPr/>
        </p:nvSpPr>
        <p:spPr>
          <a:xfrm>
            <a:off x="4608967" y="3687269"/>
            <a:ext cx="2130947" cy="1090622"/>
          </a:xfrm>
          <a:prstGeom prst="rect">
            <a:avLst/>
          </a:prstGeom>
          <a:noFill/>
          <a:ln w="28575">
            <a:solidFill>
              <a:schemeClr val="tx2"/>
            </a:solidFill>
          </a:ln>
        </p:spPr>
        <p:txBody>
          <a:bodyPr wrap="square" rtlCol="0">
            <a:spAutoFit/>
          </a:bodyPr>
          <a:lstStyle/>
          <a:p>
            <a:endParaRPr lang="en-GB" sz="1600" dirty="0"/>
          </a:p>
        </p:txBody>
      </p:sp>
    </p:spTree>
    <p:extLst>
      <p:ext uri="{BB962C8B-B14F-4D97-AF65-F5344CB8AC3E}">
        <p14:creationId xmlns:p14="http://schemas.microsoft.com/office/powerpoint/2010/main" val="108241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‘ICVS 490’</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The SOFR is a new ‘tool’ to navigate through the US rates space </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Libor is ‘dead’*</a:t>
            </a:r>
          </a:p>
        </p:txBody>
      </p:sp>
      <p:pic>
        <p:nvPicPr>
          <p:cNvPr id="11" name="Content Placeholder 10">
            <a:extLst>
              <a:ext uri="{FF2B5EF4-FFF2-40B4-BE49-F238E27FC236}">
                <a16:creationId xmlns:a16="http://schemas.microsoft.com/office/drawing/2014/main" id="{DF94ED1C-D041-3196-997A-71C2CA104950}"/>
              </a:ext>
            </a:extLst>
          </p:cNvPr>
          <p:cNvPicPr>
            <a:picLocks noGrp="1" noChangeAspect="1"/>
          </p:cNvPicPr>
          <p:nvPr>
            <p:ph sz="quarter" idx="14"/>
          </p:nvPr>
        </p:nvPicPr>
        <p:blipFill>
          <a:blip r:embed="rId2"/>
          <a:stretch>
            <a:fillRect/>
          </a:stretch>
        </p:blipFill>
        <p:spPr>
          <a:xfrm>
            <a:off x="977901" y="1714500"/>
            <a:ext cx="8214906" cy="4305300"/>
          </a:xfrm>
          <a:prstGeom prst="rect">
            <a:avLst/>
          </a:prstGeom>
          <a:noFill/>
        </p:spPr>
      </p:pic>
      <p:sp>
        <p:nvSpPr>
          <p:cNvPr id="12" name="TextBox 11">
            <a:extLst>
              <a:ext uri="{FF2B5EF4-FFF2-40B4-BE49-F238E27FC236}">
                <a16:creationId xmlns:a16="http://schemas.microsoft.com/office/drawing/2014/main" id="{76DEF44C-196B-36A9-C236-D98FDCAA890D}"/>
              </a:ext>
            </a:extLst>
          </p:cNvPr>
          <p:cNvSpPr txBox="1"/>
          <p:nvPr/>
        </p:nvSpPr>
        <p:spPr>
          <a:xfrm>
            <a:off x="713193" y="5227268"/>
            <a:ext cx="8676459" cy="836466"/>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32745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‘USSW’</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Almost…</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SOFR is our new ‘Libor’*</a:t>
            </a:r>
          </a:p>
        </p:txBody>
      </p:sp>
      <p:pic>
        <p:nvPicPr>
          <p:cNvPr id="8" name="Content Placeholder 7">
            <a:extLst>
              <a:ext uri="{FF2B5EF4-FFF2-40B4-BE49-F238E27FC236}">
                <a16:creationId xmlns:a16="http://schemas.microsoft.com/office/drawing/2014/main" id="{1D0479AB-65DF-2E39-DD62-6A1C5D93DC55}"/>
              </a:ext>
            </a:extLst>
          </p:cNvPr>
          <p:cNvPicPr>
            <a:picLocks noGrp="1" noChangeAspect="1"/>
          </p:cNvPicPr>
          <p:nvPr>
            <p:ph sz="quarter" idx="14"/>
          </p:nvPr>
        </p:nvPicPr>
        <p:blipFill>
          <a:blip r:embed="rId2"/>
          <a:stretch>
            <a:fillRect/>
          </a:stretch>
        </p:blipFill>
        <p:spPr>
          <a:xfrm>
            <a:off x="977900" y="1943100"/>
            <a:ext cx="8147049" cy="4076700"/>
          </a:xfrm>
          <a:prstGeom prst="rect">
            <a:avLst/>
          </a:prstGeom>
        </p:spPr>
      </p:pic>
      <p:sp>
        <p:nvSpPr>
          <p:cNvPr id="9" name="TextBox 8">
            <a:extLst>
              <a:ext uri="{FF2B5EF4-FFF2-40B4-BE49-F238E27FC236}">
                <a16:creationId xmlns:a16="http://schemas.microsoft.com/office/drawing/2014/main" id="{218A0910-E129-E249-A507-6890E5D35346}"/>
              </a:ext>
            </a:extLst>
          </p:cNvPr>
          <p:cNvSpPr txBox="1"/>
          <p:nvPr/>
        </p:nvSpPr>
        <p:spPr>
          <a:xfrm>
            <a:off x="3568992" y="1519594"/>
            <a:ext cx="1257344" cy="1953340"/>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35410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DD5797-E793-CB29-DCD4-DDCABC155614}"/>
              </a:ext>
            </a:extLst>
          </p:cNvPr>
          <p:cNvSpPr>
            <a:spLocks noGrp="1"/>
          </p:cNvSpPr>
          <p:nvPr>
            <p:ph type="body" sz="quarter" idx="15"/>
          </p:nvPr>
        </p:nvSpPr>
        <p:spPr>
          <a:xfrm>
            <a:off x="977900" y="6096000"/>
            <a:ext cx="8147050" cy="415498"/>
          </a:xfrm>
        </p:spPr>
        <p:txBody>
          <a:bodyPr/>
          <a:lstStyle/>
          <a:p>
            <a:r>
              <a:rPr lang="en-GB" dirty="0"/>
              <a:t>Source: Bloomberg, CAIM, , October 2025</a:t>
            </a:r>
          </a:p>
          <a:p>
            <a:r>
              <a:rPr lang="en-GB" dirty="0"/>
              <a:t>*Bloomberg function ‘GC’</a:t>
            </a:r>
          </a:p>
          <a:p>
            <a:endParaRPr lang="en-GB" dirty="0"/>
          </a:p>
        </p:txBody>
      </p:sp>
      <p:sp>
        <p:nvSpPr>
          <p:cNvPr id="3" name="Content Placeholder 2">
            <a:extLst>
              <a:ext uri="{FF2B5EF4-FFF2-40B4-BE49-F238E27FC236}">
                <a16:creationId xmlns:a16="http://schemas.microsoft.com/office/drawing/2014/main" id="{A56F1563-C422-6B23-717E-B77187C1C78E}"/>
              </a:ext>
            </a:extLst>
          </p:cNvPr>
          <p:cNvSpPr>
            <a:spLocks noGrp="1"/>
          </p:cNvSpPr>
          <p:nvPr>
            <p:ph sz="quarter" idx="14"/>
          </p:nvPr>
        </p:nvSpPr>
        <p:spPr/>
        <p:txBody>
          <a:bodyPr/>
          <a:lstStyle/>
          <a:p>
            <a:endParaRPr lang="en-GB"/>
          </a:p>
        </p:txBody>
      </p:sp>
      <p:sp>
        <p:nvSpPr>
          <p:cNvPr id="4" name="Text Placeholder 3">
            <a:extLst>
              <a:ext uri="{FF2B5EF4-FFF2-40B4-BE49-F238E27FC236}">
                <a16:creationId xmlns:a16="http://schemas.microsoft.com/office/drawing/2014/main" id="{D65A1B9C-04BB-B5CE-0F7A-09585D48F12D}"/>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ACCCE8BD-2267-3CC1-55B3-C061B57A481F}"/>
              </a:ext>
            </a:extLst>
          </p:cNvPr>
          <p:cNvSpPr>
            <a:spLocks noGrp="1"/>
          </p:cNvSpPr>
          <p:nvPr>
            <p:ph type="body" sz="quarter" idx="13"/>
          </p:nvPr>
        </p:nvSpPr>
        <p:spPr/>
        <p:txBody>
          <a:bodyPr/>
          <a:lstStyle/>
          <a:p>
            <a:r>
              <a:rPr lang="en-GB" dirty="0"/>
              <a:t>Disturbance of demand/supply forces </a:t>
            </a:r>
          </a:p>
        </p:txBody>
      </p:sp>
      <p:sp>
        <p:nvSpPr>
          <p:cNvPr id="6" name="Title 5">
            <a:extLst>
              <a:ext uri="{FF2B5EF4-FFF2-40B4-BE49-F238E27FC236}">
                <a16:creationId xmlns:a16="http://schemas.microsoft.com/office/drawing/2014/main" id="{FA45DAC1-5E72-5130-6907-72D4FDC28754}"/>
              </a:ext>
            </a:extLst>
          </p:cNvPr>
          <p:cNvSpPr>
            <a:spLocks noGrp="1"/>
          </p:cNvSpPr>
          <p:nvPr>
            <p:ph type="title"/>
          </p:nvPr>
        </p:nvSpPr>
        <p:spPr/>
        <p:txBody>
          <a:bodyPr/>
          <a:lstStyle/>
          <a:p>
            <a:r>
              <a:rPr lang="en-GB" dirty="0"/>
              <a:t>Secured versus unsecured risk</a:t>
            </a:r>
          </a:p>
        </p:txBody>
      </p:sp>
      <p:pic>
        <p:nvPicPr>
          <p:cNvPr id="7" name="Picture 6">
            <a:extLst>
              <a:ext uri="{FF2B5EF4-FFF2-40B4-BE49-F238E27FC236}">
                <a16:creationId xmlns:a16="http://schemas.microsoft.com/office/drawing/2014/main" id="{B13DFEC7-3E48-F479-DEE0-0114BFC2DC5E}"/>
              </a:ext>
            </a:extLst>
          </p:cNvPr>
          <p:cNvPicPr>
            <a:picLocks noChangeAspect="1"/>
          </p:cNvPicPr>
          <p:nvPr/>
        </p:nvPicPr>
        <p:blipFill>
          <a:blip r:embed="rId2"/>
          <a:stretch>
            <a:fillRect/>
          </a:stretch>
        </p:blipFill>
        <p:spPr>
          <a:xfrm>
            <a:off x="977900" y="1551860"/>
            <a:ext cx="8202434" cy="4467940"/>
          </a:xfrm>
          <a:prstGeom prst="rect">
            <a:avLst/>
          </a:prstGeom>
        </p:spPr>
      </p:pic>
    </p:spTree>
    <p:extLst>
      <p:ext uri="{BB962C8B-B14F-4D97-AF65-F5344CB8AC3E}">
        <p14:creationId xmlns:p14="http://schemas.microsoft.com/office/powerpoint/2010/main" val="290519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‘FIT’</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Liquidity does matter</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UST active monitor*</a:t>
            </a:r>
          </a:p>
        </p:txBody>
      </p:sp>
      <p:pic>
        <p:nvPicPr>
          <p:cNvPr id="9" name="Content Placeholder 8">
            <a:extLst>
              <a:ext uri="{FF2B5EF4-FFF2-40B4-BE49-F238E27FC236}">
                <a16:creationId xmlns:a16="http://schemas.microsoft.com/office/drawing/2014/main" id="{4C9BB8E5-5BF4-FA36-9C6E-6AD20AC2C84A}"/>
              </a:ext>
            </a:extLst>
          </p:cNvPr>
          <p:cNvPicPr>
            <a:picLocks noGrp="1" noChangeAspect="1"/>
          </p:cNvPicPr>
          <p:nvPr>
            <p:ph sz="quarter" idx="14"/>
          </p:nvPr>
        </p:nvPicPr>
        <p:blipFill>
          <a:blip r:embed="rId2"/>
          <a:stretch>
            <a:fillRect/>
          </a:stretch>
        </p:blipFill>
        <p:spPr>
          <a:xfrm>
            <a:off x="977901" y="1697099"/>
            <a:ext cx="8220600" cy="4322701"/>
          </a:xfrm>
          <a:prstGeom prst="rect">
            <a:avLst/>
          </a:prstGeom>
          <a:noFill/>
        </p:spPr>
      </p:pic>
      <p:sp>
        <p:nvSpPr>
          <p:cNvPr id="10" name="TextBox 9">
            <a:extLst>
              <a:ext uri="{FF2B5EF4-FFF2-40B4-BE49-F238E27FC236}">
                <a16:creationId xmlns:a16="http://schemas.microsoft.com/office/drawing/2014/main" id="{64D73CB4-0AFB-8B6C-D2A8-4B40FB50815B}"/>
              </a:ext>
            </a:extLst>
          </p:cNvPr>
          <p:cNvSpPr txBox="1"/>
          <p:nvPr/>
        </p:nvSpPr>
        <p:spPr>
          <a:xfrm>
            <a:off x="628514" y="1697099"/>
            <a:ext cx="8648971" cy="755134"/>
          </a:xfrm>
          <a:prstGeom prst="rect">
            <a:avLst/>
          </a:prstGeom>
          <a:noFill/>
          <a:ln w="57150">
            <a:solidFill>
              <a:schemeClr val="tx2"/>
            </a:solidFill>
          </a:ln>
        </p:spPr>
        <p:txBody>
          <a:bodyPr wrap="square" rtlCol="0">
            <a:spAutoFit/>
          </a:bodyPr>
          <a:lstStyle/>
          <a:p>
            <a:endParaRPr lang="en-GB" sz="1400" dirty="0"/>
          </a:p>
        </p:txBody>
      </p:sp>
    </p:spTree>
    <p:extLst>
      <p:ext uri="{BB962C8B-B14F-4D97-AF65-F5344CB8AC3E}">
        <p14:creationId xmlns:p14="http://schemas.microsoft.com/office/powerpoint/2010/main" val="156561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‘GOVY’</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a:xfrm>
            <a:off x="977900" y="1512433"/>
            <a:ext cx="8147050" cy="184666"/>
          </a:xfrm>
        </p:spPr>
        <p:txBody>
          <a:bodyPr/>
          <a:lstStyle/>
          <a:p>
            <a:r>
              <a:rPr lang="en-GB" dirty="0"/>
              <a:t>The curve normalisation process is almost finished.</a:t>
            </a:r>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What is cheap and what is dear?</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 Treasuries*</a:t>
            </a:r>
          </a:p>
        </p:txBody>
      </p:sp>
      <p:pic>
        <p:nvPicPr>
          <p:cNvPr id="9" name="Content Placeholder 8">
            <a:extLst>
              <a:ext uri="{FF2B5EF4-FFF2-40B4-BE49-F238E27FC236}">
                <a16:creationId xmlns:a16="http://schemas.microsoft.com/office/drawing/2014/main" id="{197D4EE6-1D0C-92CC-6F6D-603C8D80001B}"/>
              </a:ext>
            </a:extLst>
          </p:cNvPr>
          <p:cNvPicPr>
            <a:picLocks noGrp="1" noChangeAspect="1"/>
          </p:cNvPicPr>
          <p:nvPr>
            <p:ph sz="quarter" idx="14"/>
          </p:nvPr>
        </p:nvPicPr>
        <p:blipFill>
          <a:blip r:embed="rId2"/>
          <a:stretch>
            <a:fillRect/>
          </a:stretch>
        </p:blipFill>
        <p:spPr>
          <a:xfrm>
            <a:off x="977900" y="1792465"/>
            <a:ext cx="8147050" cy="4202607"/>
          </a:xfrm>
          <a:prstGeom prst="rect">
            <a:avLst/>
          </a:prstGeom>
          <a:noFill/>
        </p:spPr>
      </p:pic>
    </p:spTree>
    <p:extLst>
      <p:ext uri="{BB962C8B-B14F-4D97-AF65-F5344CB8AC3E}">
        <p14:creationId xmlns:p14="http://schemas.microsoft.com/office/powerpoint/2010/main" val="253239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‘ECAN’</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Market is closely watching the issuance calendar and results!</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UST market growth</a:t>
            </a:r>
          </a:p>
        </p:txBody>
      </p:sp>
      <p:pic>
        <p:nvPicPr>
          <p:cNvPr id="10" name="Content Placeholder 9">
            <a:extLst>
              <a:ext uri="{FF2B5EF4-FFF2-40B4-BE49-F238E27FC236}">
                <a16:creationId xmlns:a16="http://schemas.microsoft.com/office/drawing/2014/main" id="{64198E97-9514-479C-B669-3BC0DF11C75B}"/>
              </a:ext>
            </a:extLst>
          </p:cNvPr>
          <p:cNvPicPr>
            <a:picLocks noGrp="1" noChangeAspect="1"/>
          </p:cNvPicPr>
          <p:nvPr>
            <p:ph sz="quarter" idx="14"/>
          </p:nvPr>
        </p:nvPicPr>
        <p:blipFill>
          <a:blip r:embed="rId2"/>
          <a:stretch>
            <a:fillRect/>
          </a:stretch>
        </p:blipFill>
        <p:spPr>
          <a:xfrm>
            <a:off x="977900" y="1697099"/>
            <a:ext cx="8147050" cy="4346419"/>
          </a:xfrm>
          <a:prstGeom prst="rect">
            <a:avLst/>
          </a:prstGeom>
          <a:noFill/>
        </p:spPr>
      </p:pic>
    </p:spTree>
    <p:extLst>
      <p:ext uri="{BB962C8B-B14F-4D97-AF65-F5344CB8AC3E}">
        <p14:creationId xmlns:p14="http://schemas.microsoft.com/office/powerpoint/2010/main" val="65499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‘DEBT’</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The FED has remained the single largest investor</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UST ownership structure</a:t>
            </a:r>
          </a:p>
        </p:txBody>
      </p:sp>
      <p:pic>
        <p:nvPicPr>
          <p:cNvPr id="7" name="Picture 6">
            <a:extLst>
              <a:ext uri="{FF2B5EF4-FFF2-40B4-BE49-F238E27FC236}">
                <a16:creationId xmlns:a16="http://schemas.microsoft.com/office/drawing/2014/main" id="{00C360E0-4F79-B57C-885D-072B382FDC2F}"/>
              </a:ext>
            </a:extLst>
          </p:cNvPr>
          <p:cNvPicPr>
            <a:picLocks noChangeAspect="1"/>
          </p:cNvPicPr>
          <p:nvPr/>
        </p:nvPicPr>
        <p:blipFill>
          <a:blip r:embed="rId2"/>
          <a:srcRect t="3412" b="-4716"/>
          <a:stretch>
            <a:fillRect/>
          </a:stretch>
        </p:blipFill>
        <p:spPr>
          <a:xfrm>
            <a:off x="6143213" y="1927347"/>
            <a:ext cx="2981737" cy="4311465"/>
          </a:xfrm>
          <a:prstGeom prst="rect">
            <a:avLst/>
          </a:prstGeom>
        </p:spPr>
      </p:pic>
      <p:pic>
        <p:nvPicPr>
          <p:cNvPr id="13" name="Content Placeholder 12">
            <a:extLst>
              <a:ext uri="{FF2B5EF4-FFF2-40B4-BE49-F238E27FC236}">
                <a16:creationId xmlns:a16="http://schemas.microsoft.com/office/drawing/2014/main" id="{B8CD02BE-9AD1-4D2F-92A7-94015263DC1C}"/>
              </a:ext>
            </a:extLst>
          </p:cNvPr>
          <p:cNvPicPr>
            <a:picLocks noGrp="1" noChangeAspect="1"/>
          </p:cNvPicPr>
          <p:nvPr>
            <p:ph sz="quarter" idx="14"/>
          </p:nvPr>
        </p:nvPicPr>
        <p:blipFill>
          <a:blip r:embed="rId3"/>
          <a:stretch>
            <a:fillRect/>
          </a:stretch>
        </p:blipFill>
        <p:spPr>
          <a:xfrm>
            <a:off x="977900" y="1944000"/>
            <a:ext cx="5122667" cy="4076700"/>
          </a:xfrm>
          <a:prstGeom prst="rect">
            <a:avLst/>
          </a:prstGeom>
          <a:noFill/>
        </p:spPr>
      </p:pic>
    </p:spTree>
    <p:extLst>
      <p:ext uri="{BB962C8B-B14F-4D97-AF65-F5344CB8AC3E}">
        <p14:creationId xmlns:p14="http://schemas.microsoft.com/office/powerpoint/2010/main" val="311781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81EB0E-23C0-B094-80DF-143E03ED22D2}"/>
              </a:ext>
            </a:extLst>
          </p:cNvPr>
          <p:cNvSpPr>
            <a:spLocks noGrp="1"/>
          </p:cNvSpPr>
          <p:nvPr>
            <p:ph type="title"/>
          </p:nvPr>
        </p:nvSpPr>
        <p:spPr/>
        <p:txBody>
          <a:bodyPr/>
          <a:lstStyle/>
          <a:p>
            <a:r>
              <a:rPr lang="en-GB" dirty="0"/>
              <a:t>Appendix</a:t>
            </a:r>
          </a:p>
        </p:txBody>
      </p:sp>
    </p:spTree>
    <p:extLst>
      <p:ext uri="{BB962C8B-B14F-4D97-AF65-F5344CB8AC3E}">
        <p14:creationId xmlns:p14="http://schemas.microsoft.com/office/powerpoint/2010/main" val="148817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AA41-84E2-447A-9E14-52E3B4E93C09}"/>
              </a:ext>
            </a:extLst>
          </p:cNvPr>
          <p:cNvSpPr>
            <a:spLocks noGrp="1"/>
          </p:cNvSpPr>
          <p:nvPr>
            <p:ph type="title"/>
          </p:nvPr>
        </p:nvSpPr>
        <p:spPr/>
        <p:txBody>
          <a:bodyPr/>
          <a:lstStyle/>
          <a:p>
            <a:r>
              <a:rPr lang="en-GB" dirty="0"/>
              <a:t>Market Overview </a:t>
            </a:r>
          </a:p>
        </p:txBody>
      </p:sp>
    </p:spTree>
    <p:extLst>
      <p:ext uri="{BB962C8B-B14F-4D97-AF65-F5344CB8AC3E}">
        <p14:creationId xmlns:p14="http://schemas.microsoft.com/office/powerpoint/2010/main" val="398255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47E1D-2802-591E-30CD-315B49F5508A}"/>
              </a:ext>
            </a:extLst>
          </p:cNvPr>
          <p:cNvSpPr>
            <a:spLocks noGrp="1"/>
          </p:cNvSpPr>
          <p:nvPr>
            <p:ph type="body" sz="quarter" idx="15"/>
          </p:nvPr>
        </p:nvSpPr>
        <p:spPr>
          <a:xfrm>
            <a:off x="977900" y="6096000"/>
            <a:ext cx="8147050" cy="415498"/>
          </a:xfrm>
        </p:spPr>
        <p:txBody>
          <a:bodyPr/>
          <a:lstStyle/>
          <a:p>
            <a:r>
              <a:rPr lang="en-GB" dirty="0"/>
              <a:t>Source: Bloomberg, CAIM, , October 2025</a:t>
            </a:r>
          </a:p>
          <a:p>
            <a:r>
              <a:rPr lang="en-GB" dirty="0"/>
              <a:t>*Bloomberg function ‘ICVS’</a:t>
            </a:r>
          </a:p>
          <a:p>
            <a:endParaRPr lang="en-GB" dirty="0"/>
          </a:p>
        </p:txBody>
      </p:sp>
      <p:pic>
        <p:nvPicPr>
          <p:cNvPr id="8" name="Content Placeholder 7">
            <a:extLst>
              <a:ext uri="{FF2B5EF4-FFF2-40B4-BE49-F238E27FC236}">
                <a16:creationId xmlns:a16="http://schemas.microsoft.com/office/drawing/2014/main" id="{52520956-E717-3856-17C0-18A9C485142C}"/>
              </a:ext>
            </a:extLst>
          </p:cNvPr>
          <p:cNvPicPr>
            <a:picLocks noGrp="1" noChangeAspect="1"/>
          </p:cNvPicPr>
          <p:nvPr>
            <p:ph sz="quarter" idx="14"/>
          </p:nvPr>
        </p:nvPicPr>
        <p:blipFill>
          <a:blip r:embed="rId2"/>
          <a:stretch>
            <a:fillRect/>
          </a:stretch>
        </p:blipFill>
        <p:spPr>
          <a:xfrm>
            <a:off x="977900" y="1943100"/>
            <a:ext cx="8147050" cy="4076700"/>
          </a:xfrm>
        </p:spPr>
      </p:pic>
      <p:sp>
        <p:nvSpPr>
          <p:cNvPr id="4" name="Text Placeholder 3">
            <a:extLst>
              <a:ext uri="{FF2B5EF4-FFF2-40B4-BE49-F238E27FC236}">
                <a16:creationId xmlns:a16="http://schemas.microsoft.com/office/drawing/2014/main" id="{9B2F3496-0E33-BDFB-D5D0-B2A3F033D3B3}"/>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60D9173D-E9A8-B37F-6A66-2A943947FC3D}"/>
              </a:ext>
            </a:extLst>
          </p:cNvPr>
          <p:cNvSpPr>
            <a:spLocks noGrp="1"/>
          </p:cNvSpPr>
          <p:nvPr>
            <p:ph type="body" sz="quarter" idx="13"/>
          </p:nvPr>
        </p:nvSpPr>
        <p:spPr/>
        <p:txBody>
          <a:bodyPr/>
          <a:lstStyle/>
          <a:p>
            <a:r>
              <a:rPr lang="en-GB" dirty="0"/>
              <a:t>The lucky numbers are : 490 &amp; 42!</a:t>
            </a:r>
          </a:p>
        </p:txBody>
      </p:sp>
      <p:sp>
        <p:nvSpPr>
          <p:cNvPr id="6" name="Title 5">
            <a:extLst>
              <a:ext uri="{FF2B5EF4-FFF2-40B4-BE49-F238E27FC236}">
                <a16:creationId xmlns:a16="http://schemas.microsoft.com/office/drawing/2014/main" id="{ACE804D3-7EFC-A670-3254-2A71BA2C257D}"/>
              </a:ext>
            </a:extLst>
          </p:cNvPr>
          <p:cNvSpPr>
            <a:spLocks noGrp="1"/>
          </p:cNvSpPr>
          <p:nvPr>
            <p:ph type="title"/>
          </p:nvPr>
        </p:nvSpPr>
        <p:spPr/>
        <p:txBody>
          <a:bodyPr/>
          <a:lstStyle/>
          <a:p>
            <a:r>
              <a:rPr lang="en-GB" dirty="0"/>
              <a:t>US Curves on Bloomberg</a:t>
            </a:r>
          </a:p>
        </p:txBody>
      </p:sp>
      <p:sp>
        <p:nvSpPr>
          <p:cNvPr id="9" name="TextBox 8">
            <a:extLst>
              <a:ext uri="{FF2B5EF4-FFF2-40B4-BE49-F238E27FC236}">
                <a16:creationId xmlns:a16="http://schemas.microsoft.com/office/drawing/2014/main" id="{6FE2D380-9D78-9B49-9F44-BE42413FDC9B}"/>
              </a:ext>
            </a:extLst>
          </p:cNvPr>
          <p:cNvSpPr txBox="1"/>
          <p:nvPr/>
        </p:nvSpPr>
        <p:spPr>
          <a:xfrm>
            <a:off x="713195" y="2614697"/>
            <a:ext cx="8676459" cy="246221"/>
          </a:xfrm>
          <a:prstGeom prst="rect">
            <a:avLst/>
          </a:prstGeom>
          <a:noFill/>
          <a:ln w="57150">
            <a:solidFill>
              <a:schemeClr val="tx2"/>
            </a:solidFill>
          </a:ln>
        </p:spPr>
        <p:txBody>
          <a:bodyPr wrap="square" rtlCol="0">
            <a:spAutoFit/>
          </a:bodyPr>
          <a:lstStyle/>
          <a:p>
            <a:endParaRPr lang="en-GB" sz="1000" dirty="0"/>
          </a:p>
        </p:txBody>
      </p:sp>
      <p:sp>
        <p:nvSpPr>
          <p:cNvPr id="10" name="TextBox 9">
            <a:extLst>
              <a:ext uri="{FF2B5EF4-FFF2-40B4-BE49-F238E27FC236}">
                <a16:creationId xmlns:a16="http://schemas.microsoft.com/office/drawing/2014/main" id="{19ED6B73-07C9-7F63-11E6-23BF6FA2DE7C}"/>
              </a:ext>
            </a:extLst>
          </p:cNvPr>
          <p:cNvSpPr txBox="1"/>
          <p:nvPr/>
        </p:nvSpPr>
        <p:spPr>
          <a:xfrm>
            <a:off x="713194" y="4804903"/>
            <a:ext cx="8676459" cy="246221"/>
          </a:xfrm>
          <a:prstGeom prst="rect">
            <a:avLst/>
          </a:prstGeom>
          <a:noFill/>
          <a:ln w="57150">
            <a:solidFill>
              <a:schemeClr val="tx2"/>
            </a:solidFill>
          </a:ln>
        </p:spPr>
        <p:txBody>
          <a:bodyPr wrap="square" rtlCol="0">
            <a:spAutoFit/>
          </a:bodyPr>
          <a:lstStyle/>
          <a:p>
            <a:endParaRPr lang="en-GB" sz="1000" dirty="0"/>
          </a:p>
        </p:txBody>
      </p:sp>
    </p:spTree>
    <p:extLst>
      <p:ext uri="{BB962C8B-B14F-4D97-AF65-F5344CB8AC3E}">
        <p14:creationId xmlns:p14="http://schemas.microsoft.com/office/powerpoint/2010/main" val="74001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F7188E-7E5C-4E39-DFA1-26F944690762}"/>
              </a:ext>
            </a:extLst>
          </p:cNvPr>
          <p:cNvSpPr>
            <a:spLocks noGrp="1"/>
          </p:cNvSpPr>
          <p:nvPr>
            <p:ph type="body" sz="quarter" idx="15"/>
          </p:nvPr>
        </p:nvSpPr>
        <p:spPr>
          <a:xfrm>
            <a:off x="977898" y="6209844"/>
            <a:ext cx="6619479" cy="150041"/>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975"/>
              <a:t>Source: Bloomberg Finance L.P.,  August 2025</a:t>
            </a:r>
          </a:p>
        </p:txBody>
      </p:sp>
      <p:graphicFrame>
        <p:nvGraphicFramePr>
          <p:cNvPr id="10" name="Content Placeholder 9">
            <a:extLst>
              <a:ext uri="{FF2B5EF4-FFF2-40B4-BE49-F238E27FC236}">
                <a16:creationId xmlns:a16="http://schemas.microsoft.com/office/drawing/2014/main" id="{320A03A6-4435-F772-EFB5-4664E2DE32A2}"/>
              </a:ext>
            </a:extLst>
          </p:cNvPr>
          <p:cNvGraphicFramePr>
            <a:graphicFrameLocks noGrp="1"/>
          </p:cNvGraphicFramePr>
          <p:nvPr>
            <p:ph sz="quarter" idx="14"/>
          </p:nvPr>
        </p:nvGraphicFramePr>
        <p:xfrm>
          <a:off x="977900" y="2155941"/>
          <a:ext cx="8147050" cy="396881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21765383-0DE5-7AB2-D7B4-37DF3E0E847F}"/>
              </a:ext>
            </a:extLst>
          </p:cNvPr>
          <p:cNvSpPr>
            <a:spLocks noGrp="1"/>
          </p:cNvSpPr>
          <p:nvPr>
            <p:ph type="body" sz="quarter" idx="16"/>
          </p:nvPr>
        </p:nvSpPr>
        <p:spPr>
          <a:xfrm>
            <a:off x="989638" y="1819113"/>
            <a:ext cx="8147050" cy="183448"/>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192"/>
              <a:t>Funds ‘parked’ at the Fed going dangerously low while Money Market funds enjoy wave after wave of inflows</a:t>
            </a:r>
          </a:p>
        </p:txBody>
      </p:sp>
      <p:sp>
        <p:nvSpPr>
          <p:cNvPr id="5" name="Text Placeholder 4">
            <a:extLst>
              <a:ext uri="{FF2B5EF4-FFF2-40B4-BE49-F238E27FC236}">
                <a16:creationId xmlns:a16="http://schemas.microsoft.com/office/drawing/2014/main" id="{224C7EC1-2771-0497-F3B3-F3EECBF65DB0}"/>
              </a:ext>
            </a:extLst>
          </p:cNvPr>
          <p:cNvSpPr>
            <a:spLocks noGrp="1"/>
          </p:cNvSpPr>
          <p:nvPr>
            <p:ph type="body" sz="quarter" idx="13"/>
          </p:nvPr>
        </p:nvSpPr>
        <p:spPr>
          <a:xfrm>
            <a:off x="977899" y="1315540"/>
            <a:ext cx="7864123" cy="233462"/>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517">
                <a:solidFill>
                  <a:schemeClr val="accent2"/>
                </a:solidFill>
                <a:ea typeface="Open Sans SemiBold" panose="020B0606030504020204" pitchFamily="34" charset="0"/>
                <a:cs typeface="Open Sans SemiBold" panose="020B0606030504020204" pitchFamily="34" charset="0"/>
              </a:rPr>
              <a:t>Market closely monitoring cash levels at the FED</a:t>
            </a:r>
          </a:p>
        </p:txBody>
      </p:sp>
      <p:sp>
        <p:nvSpPr>
          <p:cNvPr id="6" name="Title 5">
            <a:extLst>
              <a:ext uri="{FF2B5EF4-FFF2-40B4-BE49-F238E27FC236}">
                <a16:creationId xmlns:a16="http://schemas.microsoft.com/office/drawing/2014/main" id="{C52E01FA-CE50-8D04-F0ED-D82E7652F574}"/>
              </a:ext>
            </a:extLst>
          </p:cNvPr>
          <p:cNvSpPr>
            <a:spLocks noGrp="1"/>
          </p:cNvSpPr>
          <p:nvPr>
            <p:ph type="title"/>
          </p:nvPr>
        </p:nvSpPr>
        <p:spPr>
          <a:xfrm>
            <a:off x="977899" y="591908"/>
            <a:ext cx="6619479" cy="270074"/>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pPr defTabSz="990570"/>
            <a:r>
              <a:rPr lang="en-GB" sz="1950">
                <a:solidFill>
                  <a:schemeClr val="accent1"/>
                </a:solidFill>
                <a:latin typeface="+mj-lt"/>
                <a:ea typeface="+mj-ea"/>
                <a:cs typeface="+mj-cs"/>
              </a:rPr>
              <a:t>Liquidity shift – one sided market</a:t>
            </a:r>
          </a:p>
        </p:txBody>
      </p:sp>
    </p:spTree>
    <p:extLst>
      <p:ext uri="{BB962C8B-B14F-4D97-AF65-F5344CB8AC3E}">
        <p14:creationId xmlns:p14="http://schemas.microsoft.com/office/powerpoint/2010/main" val="295255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2058D-66FC-9671-4F76-E322F04C6E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2380E1-7976-EDDA-8EFB-11953DEBC1AE}"/>
              </a:ext>
            </a:extLst>
          </p:cNvPr>
          <p:cNvSpPr>
            <a:spLocks noGrp="1"/>
          </p:cNvSpPr>
          <p:nvPr>
            <p:ph type="body" sz="quarter" idx="15"/>
          </p:nvPr>
        </p:nvSpPr>
        <p:spPr>
          <a:xfrm>
            <a:off x="977898" y="6209844"/>
            <a:ext cx="6619479" cy="150041"/>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975" dirty="0"/>
              <a:t>Source: Bloomberg Finance L.P.,  October 2025</a:t>
            </a:r>
          </a:p>
        </p:txBody>
      </p:sp>
      <p:sp>
        <p:nvSpPr>
          <p:cNvPr id="4" name="Text Placeholder 3">
            <a:extLst>
              <a:ext uri="{FF2B5EF4-FFF2-40B4-BE49-F238E27FC236}">
                <a16:creationId xmlns:a16="http://schemas.microsoft.com/office/drawing/2014/main" id="{6CBC033B-CA48-CE0E-C81A-DF52F2026CA1}"/>
              </a:ext>
            </a:extLst>
          </p:cNvPr>
          <p:cNvSpPr>
            <a:spLocks noGrp="1"/>
          </p:cNvSpPr>
          <p:nvPr>
            <p:ph type="body" sz="quarter" idx="16"/>
          </p:nvPr>
        </p:nvSpPr>
        <p:spPr>
          <a:xfrm>
            <a:off x="977898" y="1648716"/>
            <a:ext cx="8147050" cy="183448"/>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192" dirty="0"/>
              <a:t>Money Market funds flows behaviour remains one of the key questions in coming months</a:t>
            </a:r>
          </a:p>
        </p:txBody>
      </p:sp>
      <p:sp>
        <p:nvSpPr>
          <p:cNvPr id="5" name="Text Placeholder 4">
            <a:extLst>
              <a:ext uri="{FF2B5EF4-FFF2-40B4-BE49-F238E27FC236}">
                <a16:creationId xmlns:a16="http://schemas.microsoft.com/office/drawing/2014/main" id="{0D94DFF2-D95C-BCBB-FF34-1031F2252E79}"/>
              </a:ext>
            </a:extLst>
          </p:cNvPr>
          <p:cNvSpPr>
            <a:spLocks noGrp="1"/>
          </p:cNvSpPr>
          <p:nvPr>
            <p:ph type="body" sz="quarter" idx="13"/>
          </p:nvPr>
        </p:nvSpPr>
        <p:spPr>
          <a:xfrm>
            <a:off x="977899" y="1315540"/>
            <a:ext cx="7864123" cy="233462"/>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517" dirty="0">
                <a:solidFill>
                  <a:schemeClr val="accent2"/>
                </a:solidFill>
                <a:ea typeface="Open Sans SemiBold" panose="020B0606030504020204" pitchFamily="34" charset="0"/>
                <a:cs typeface="Open Sans SemiBold" panose="020B0606030504020204" pitchFamily="34" charset="0"/>
              </a:rPr>
              <a:t>Money Market steady inflows cannot last forever</a:t>
            </a:r>
          </a:p>
        </p:txBody>
      </p:sp>
      <p:sp>
        <p:nvSpPr>
          <p:cNvPr id="6" name="Title 5">
            <a:extLst>
              <a:ext uri="{FF2B5EF4-FFF2-40B4-BE49-F238E27FC236}">
                <a16:creationId xmlns:a16="http://schemas.microsoft.com/office/drawing/2014/main" id="{3493C07E-82A5-CA3A-2225-12038D4CC4BB}"/>
              </a:ext>
            </a:extLst>
          </p:cNvPr>
          <p:cNvSpPr>
            <a:spLocks noGrp="1"/>
          </p:cNvSpPr>
          <p:nvPr>
            <p:ph type="title"/>
          </p:nvPr>
        </p:nvSpPr>
        <p:spPr>
          <a:xfrm>
            <a:off x="977899" y="591908"/>
            <a:ext cx="6619479" cy="270074"/>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pPr defTabSz="990570"/>
            <a:r>
              <a:rPr lang="en-GB" sz="1950" dirty="0">
                <a:solidFill>
                  <a:schemeClr val="accent1"/>
                </a:solidFill>
                <a:latin typeface="+mj-lt"/>
                <a:ea typeface="+mj-ea"/>
                <a:cs typeface="+mj-cs"/>
              </a:rPr>
              <a:t>Money Market funds</a:t>
            </a:r>
          </a:p>
        </p:txBody>
      </p:sp>
      <p:pic>
        <p:nvPicPr>
          <p:cNvPr id="8" name="Content Placeholder 7">
            <a:extLst>
              <a:ext uri="{FF2B5EF4-FFF2-40B4-BE49-F238E27FC236}">
                <a16:creationId xmlns:a16="http://schemas.microsoft.com/office/drawing/2014/main" id="{0D332387-F263-BCFB-1679-00D39503E0C3}"/>
              </a:ext>
            </a:extLst>
          </p:cNvPr>
          <p:cNvPicPr>
            <a:picLocks noGrp="1" noChangeAspect="1"/>
          </p:cNvPicPr>
          <p:nvPr>
            <p:ph sz="quarter" idx="14"/>
          </p:nvPr>
        </p:nvPicPr>
        <p:blipFill>
          <a:blip r:embed="rId2"/>
          <a:stretch>
            <a:fillRect/>
          </a:stretch>
        </p:blipFill>
        <p:spPr>
          <a:xfrm>
            <a:off x="975048" y="1931878"/>
            <a:ext cx="8149902" cy="4178252"/>
          </a:xfrm>
          <a:prstGeom prst="rect">
            <a:avLst/>
          </a:prstGeom>
        </p:spPr>
      </p:pic>
    </p:spTree>
    <p:extLst>
      <p:ext uri="{BB962C8B-B14F-4D97-AF65-F5344CB8AC3E}">
        <p14:creationId xmlns:p14="http://schemas.microsoft.com/office/powerpoint/2010/main" val="290949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66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24B62712-DE3C-2FFF-DAB0-8BCD8471647B}"/>
              </a:ext>
            </a:extLst>
          </p:cNvPr>
          <p:cNvGraphicFramePr>
            <a:graphicFrameLocks noGrp="1"/>
          </p:cNvGraphicFramePr>
          <p:nvPr>
            <p:ph sz="quarter" idx="18"/>
            <p:extLst>
              <p:ext uri="{D42A27DB-BD31-4B8C-83A1-F6EECF244321}">
                <p14:modId xmlns:p14="http://schemas.microsoft.com/office/powerpoint/2010/main" val="2611886830"/>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1C9AFDBC-9519-3C22-604C-1E877410DC8A}"/>
              </a:ext>
            </a:extLst>
          </p:cNvPr>
          <p:cNvSpPr>
            <a:spLocks noGrp="1"/>
          </p:cNvSpPr>
          <p:nvPr>
            <p:ph type="body" sz="quarter" idx="17"/>
          </p:nvPr>
        </p:nvSpPr>
        <p:spPr/>
        <p:txBody>
          <a:bodyPr/>
          <a:lstStyle/>
          <a:p>
            <a:r>
              <a:rPr lang="en-GB" dirty="0"/>
              <a:t>US accounts to 40.1% followed by EU 18% and China 17.1%</a:t>
            </a:r>
          </a:p>
        </p:txBody>
      </p:sp>
      <p:sp>
        <p:nvSpPr>
          <p:cNvPr id="15" name="Text Placeholder 14">
            <a:extLst>
              <a:ext uri="{FF2B5EF4-FFF2-40B4-BE49-F238E27FC236}">
                <a16:creationId xmlns:a16="http://schemas.microsoft.com/office/drawing/2014/main" id="{18E17554-421B-85A2-FF42-EFBF8DCF50CF}"/>
              </a:ext>
            </a:extLst>
          </p:cNvPr>
          <p:cNvSpPr>
            <a:spLocks noGrp="1"/>
          </p:cNvSpPr>
          <p:nvPr>
            <p:ph type="body" sz="quarter" idx="15"/>
          </p:nvPr>
        </p:nvSpPr>
        <p:spPr/>
        <p:txBody>
          <a:bodyPr/>
          <a:lstStyle/>
          <a:p>
            <a:r>
              <a:rPr lang="en-GB" dirty="0"/>
              <a:t>Source: BIS,SIFMA,  September 2025</a:t>
            </a:r>
          </a:p>
        </p:txBody>
      </p:sp>
      <p:graphicFrame>
        <p:nvGraphicFramePr>
          <p:cNvPr id="10" name="Content Placeholder 9">
            <a:extLst>
              <a:ext uri="{FF2B5EF4-FFF2-40B4-BE49-F238E27FC236}">
                <a16:creationId xmlns:a16="http://schemas.microsoft.com/office/drawing/2014/main" id="{F83902F7-9CB8-1B70-3926-5F62B018E30D}"/>
              </a:ext>
            </a:extLst>
          </p:cNvPr>
          <p:cNvGraphicFramePr>
            <a:graphicFrameLocks noGrp="1"/>
          </p:cNvGraphicFramePr>
          <p:nvPr>
            <p:ph sz="quarter" idx="14"/>
            <p:extLst>
              <p:ext uri="{D42A27DB-BD31-4B8C-83A1-F6EECF244321}">
                <p14:modId xmlns:p14="http://schemas.microsoft.com/office/powerpoint/2010/main" val="2309997022"/>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 Placeholder 15">
            <a:extLst>
              <a:ext uri="{FF2B5EF4-FFF2-40B4-BE49-F238E27FC236}">
                <a16:creationId xmlns:a16="http://schemas.microsoft.com/office/drawing/2014/main" id="{2F3B836B-7CB2-AC3F-99D9-AE7D611F93E3}"/>
              </a:ext>
            </a:extLst>
          </p:cNvPr>
          <p:cNvSpPr>
            <a:spLocks noGrp="1"/>
          </p:cNvSpPr>
          <p:nvPr>
            <p:ph type="body" sz="quarter" idx="16"/>
          </p:nvPr>
        </p:nvSpPr>
        <p:spPr/>
        <p:txBody>
          <a:bodyPr/>
          <a:lstStyle/>
          <a:p>
            <a:r>
              <a:rPr lang="en-GB" dirty="0"/>
              <a:t>The size of the US part has grown to over $60.1tn</a:t>
            </a:r>
          </a:p>
        </p:txBody>
      </p:sp>
      <p:sp>
        <p:nvSpPr>
          <p:cNvPr id="14" name="Text Placeholder 13">
            <a:extLst>
              <a:ext uri="{FF2B5EF4-FFF2-40B4-BE49-F238E27FC236}">
                <a16:creationId xmlns:a16="http://schemas.microsoft.com/office/drawing/2014/main" id="{53497614-7E6C-AAF0-4CEB-C5CC73D6262F}"/>
              </a:ext>
            </a:extLst>
          </p:cNvPr>
          <p:cNvSpPr>
            <a:spLocks noGrp="1"/>
          </p:cNvSpPr>
          <p:nvPr>
            <p:ph type="body" sz="quarter" idx="13"/>
          </p:nvPr>
        </p:nvSpPr>
        <p:spPr>
          <a:xfrm>
            <a:off x="977900" y="1106328"/>
            <a:ext cx="8147050" cy="492443"/>
          </a:xfrm>
        </p:spPr>
        <p:txBody>
          <a:bodyPr/>
          <a:lstStyle/>
          <a:p>
            <a:r>
              <a:rPr lang="en-GB" dirty="0"/>
              <a:t>As of the end of 2024 the size of the global fixed income market exceeded $145tn growing by over $65tn over the 2013-2024 period</a:t>
            </a:r>
          </a:p>
        </p:txBody>
      </p:sp>
      <p:sp>
        <p:nvSpPr>
          <p:cNvPr id="7" name="Title 6">
            <a:extLst>
              <a:ext uri="{FF2B5EF4-FFF2-40B4-BE49-F238E27FC236}">
                <a16:creationId xmlns:a16="http://schemas.microsoft.com/office/drawing/2014/main" id="{08122223-CD5A-34F3-1B55-B6A1FAB74DB3}"/>
              </a:ext>
            </a:extLst>
          </p:cNvPr>
          <p:cNvSpPr>
            <a:spLocks noGrp="1"/>
          </p:cNvSpPr>
          <p:nvPr>
            <p:ph type="title"/>
          </p:nvPr>
        </p:nvSpPr>
        <p:spPr>
          <a:xfrm>
            <a:off x="979200" y="343203"/>
            <a:ext cx="6316950" cy="664797"/>
          </a:xfrm>
        </p:spPr>
        <p:txBody>
          <a:bodyPr/>
          <a:lstStyle/>
          <a:p>
            <a:r>
              <a:rPr lang="en-GB" dirty="0"/>
              <a:t>Global Fixed income market outstanding </a:t>
            </a:r>
          </a:p>
        </p:txBody>
      </p:sp>
    </p:spTree>
    <p:extLst>
      <p:ext uri="{BB962C8B-B14F-4D97-AF65-F5344CB8AC3E}">
        <p14:creationId xmlns:p14="http://schemas.microsoft.com/office/powerpoint/2010/main" val="34039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4C18E91D-A150-52BA-05B6-16DA42E797FF}"/>
              </a:ext>
            </a:extLst>
          </p:cNvPr>
          <p:cNvSpPr>
            <a:spLocks noGrp="1"/>
          </p:cNvSpPr>
          <p:nvPr>
            <p:ph type="body" sz="quarter" idx="19"/>
          </p:nvPr>
        </p:nvSpPr>
        <p:spPr/>
        <p:txBody>
          <a:bodyPr/>
          <a:lstStyle/>
          <a:p>
            <a:endParaRPr lang="en-GB"/>
          </a:p>
        </p:txBody>
      </p:sp>
      <p:graphicFrame>
        <p:nvGraphicFramePr>
          <p:cNvPr id="20" name="Content Placeholder 19">
            <a:extLst>
              <a:ext uri="{FF2B5EF4-FFF2-40B4-BE49-F238E27FC236}">
                <a16:creationId xmlns:a16="http://schemas.microsoft.com/office/drawing/2014/main" id="{261C2726-FED8-BCC2-C848-5F8108793C0F}"/>
              </a:ext>
            </a:extLst>
          </p:cNvPr>
          <p:cNvGraphicFramePr>
            <a:graphicFrameLocks noGrp="1"/>
          </p:cNvGraphicFramePr>
          <p:nvPr>
            <p:ph sz="quarter" idx="18"/>
            <p:extLst>
              <p:ext uri="{D42A27DB-BD31-4B8C-83A1-F6EECF244321}">
                <p14:modId xmlns:p14="http://schemas.microsoft.com/office/powerpoint/2010/main" val="2956251783"/>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Placeholder 14">
            <a:extLst>
              <a:ext uri="{FF2B5EF4-FFF2-40B4-BE49-F238E27FC236}">
                <a16:creationId xmlns:a16="http://schemas.microsoft.com/office/drawing/2014/main" id="{1FEC0C76-1892-74A1-BA26-E605756F72CA}"/>
              </a:ext>
            </a:extLst>
          </p:cNvPr>
          <p:cNvSpPr>
            <a:spLocks noGrp="1"/>
          </p:cNvSpPr>
          <p:nvPr>
            <p:ph type="body" sz="quarter" idx="17"/>
          </p:nvPr>
        </p:nvSpPr>
        <p:spPr/>
        <p:txBody>
          <a:bodyPr/>
          <a:lstStyle/>
          <a:p>
            <a:r>
              <a:rPr lang="en-GB" dirty="0"/>
              <a:t>Global Equity Issuance ($Tn)</a:t>
            </a:r>
          </a:p>
        </p:txBody>
      </p:sp>
      <p:sp>
        <p:nvSpPr>
          <p:cNvPr id="13" name="Text Placeholder 12">
            <a:extLst>
              <a:ext uri="{FF2B5EF4-FFF2-40B4-BE49-F238E27FC236}">
                <a16:creationId xmlns:a16="http://schemas.microsoft.com/office/drawing/2014/main" id="{8D6636AA-951D-5E39-BA00-AFF2F6563B34}"/>
              </a:ext>
            </a:extLst>
          </p:cNvPr>
          <p:cNvSpPr>
            <a:spLocks noGrp="1"/>
          </p:cNvSpPr>
          <p:nvPr>
            <p:ph type="body" sz="quarter" idx="15"/>
          </p:nvPr>
        </p:nvSpPr>
        <p:spPr>
          <a:xfrm>
            <a:off x="977901" y="6096000"/>
            <a:ext cx="3975100" cy="276999"/>
          </a:xfrm>
        </p:spPr>
        <p:txBody>
          <a:bodyPr/>
          <a:lstStyle/>
          <a:p>
            <a:r>
              <a:rPr lang="en-GB" dirty="0"/>
              <a:t>*Minimum maturity of 13 months</a:t>
            </a:r>
          </a:p>
          <a:p>
            <a:r>
              <a:rPr lang="en-GB" dirty="0"/>
              <a:t>Source: Bloomberg, Refinitiv, </a:t>
            </a:r>
            <a:r>
              <a:rPr lang="en-GB" dirty="0" err="1"/>
              <a:t>Sifma</a:t>
            </a:r>
            <a:r>
              <a:rPr lang="en-GB" dirty="0"/>
              <a:t>, September 2025</a:t>
            </a:r>
          </a:p>
        </p:txBody>
      </p:sp>
      <p:graphicFrame>
        <p:nvGraphicFramePr>
          <p:cNvPr id="10" name="Content Placeholder 9">
            <a:extLst>
              <a:ext uri="{FF2B5EF4-FFF2-40B4-BE49-F238E27FC236}">
                <a16:creationId xmlns:a16="http://schemas.microsoft.com/office/drawing/2014/main" id="{5D49B8C9-CF97-85DE-D84B-09BC18776E3A}"/>
              </a:ext>
            </a:extLst>
          </p:cNvPr>
          <p:cNvGraphicFramePr>
            <a:graphicFrameLocks noGrp="1"/>
          </p:cNvGraphicFramePr>
          <p:nvPr>
            <p:ph sz="quarter" idx="14"/>
            <p:extLst>
              <p:ext uri="{D42A27DB-BD31-4B8C-83A1-F6EECF244321}">
                <p14:modId xmlns:p14="http://schemas.microsoft.com/office/powerpoint/2010/main" val="2888725946"/>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C6B35748-E1EF-E2BD-E843-EF866502C9C2}"/>
              </a:ext>
            </a:extLst>
          </p:cNvPr>
          <p:cNvSpPr>
            <a:spLocks noGrp="1"/>
          </p:cNvSpPr>
          <p:nvPr>
            <p:ph type="body" sz="quarter" idx="16"/>
          </p:nvPr>
        </p:nvSpPr>
        <p:spPr/>
        <p:txBody>
          <a:bodyPr/>
          <a:lstStyle/>
          <a:p>
            <a:r>
              <a:rPr lang="en-GB" dirty="0"/>
              <a:t>Global Long-term* Fixed Income Issuance ($Tn)</a:t>
            </a:r>
          </a:p>
        </p:txBody>
      </p:sp>
      <p:sp>
        <p:nvSpPr>
          <p:cNvPr id="12" name="Text Placeholder 11">
            <a:extLst>
              <a:ext uri="{FF2B5EF4-FFF2-40B4-BE49-F238E27FC236}">
                <a16:creationId xmlns:a16="http://schemas.microsoft.com/office/drawing/2014/main" id="{CACD1D6B-4D14-9D0F-FF3A-1796A5E78F7E}"/>
              </a:ext>
            </a:extLst>
          </p:cNvPr>
          <p:cNvSpPr>
            <a:spLocks noGrp="1"/>
          </p:cNvSpPr>
          <p:nvPr>
            <p:ph type="body" sz="quarter" idx="13"/>
          </p:nvPr>
        </p:nvSpPr>
        <p:spPr>
          <a:xfrm>
            <a:off x="977900" y="1229439"/>
            <a:ext cx="8147050" cy="246221"/>
          </a:xfrm>
        </p:spPr>
        <p:txBody>
          <a:bodyPr/>
          <a:lstStyle/>
          <a:p>
            <a:r>
              <a:rPr lang="en-GB" dirty="0"/>
              <a:t>The pace of debt growth remains above the $20tn mark per annum   </a:t>
            </a:r>
          </a:p>
        </p:txBody>
      </p:sp>
      <p:sp>
        <p:nvSpPr>
          <p:cNvPr id="11" name="Title 10">
            <a:extLst>
              <a:ext uri="{FF2B5EF4-FFF2-40B4-BE49-F238E27FC236}">
                <a16:creationId xmlns:a16="http://schemas.microsoft.com/office/drawing/2014/main" id="{E5775A4A-521A-7839-AE58-9D1AE332AF08}"/>
              </a:ext>
            </a:extLst>
          </p:cNvPr>
          <p:cNvSpPr>
            <a:spLocks noGrp="1"/>
          </p:cNvSpPr>
          <p:nvPr>
            <p:ph type="title"/>
          </p:nvPr>
        </p:nvSpPr>
        <p:spPr/>
        <p:txBody>
          <a:bodyPr/>
          <a:lstStyle/>
          <a:p>
            <a:r>
              <a:rPr lang="en-GB" dirty="0"/>
              <a:t>The debt versus Equity issuance </a:t>
            </a:r>
          </a:p>
        </p:txBody>
      </p:sp>
    </p:spTree>
    <p:extLst>
      <p:ext uri="{BB962C8B-B14F-4D97-AF65-F5344CB8AC3E}">
        <p14:creationId xmlns:p14="http://schemas.microsoft.com/office/powerpoint/2010/main" val="382594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4028" y="4428403"/>
            <a:ext cx="7898686" cy="332399"/>
          </a:xfrm>
        </p:spPr>
        <p:txBody>
          <a:bodyPr/>
          <a:lstStyle/>
          <a:p>
            <a:r>
              <a:rPr lang="en-GB" dirty="0"/>
              <a:t>US Rates market on Bloomberg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C092-BF1B-0802-3C2A-A1F19CD329F6}"/>
            </a:ext>
          </a:extLst>
        </p:cNvPr>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47CC6E39-1BE4-DA87-1ED8-2869C261AFD3}"/>
              </a:ext>
            </a:extLst>
          </p:cNvPr>
          <p:cNvGraphicFramePr>
            <a:graphicFrameLocks noGrp="1"/>
          </p:cNvGraphicFramePr>
          <p:nvPr>
            <p:ph sz="quarter" idx="18"/>
            <p:extLst>
              <p:ext uri="{D42A27DB-BD31-4B8C-83A1-F6EECF244321}">
                <p14:modId xmlns:p14="http://schemas.microsoft.com/office/powerpoint/2010/main" val="473034839"/>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95421EC3-7AA8-CBA7-CF47-5441CEF7C67C}"/>
              </a:ext>
            </a:extLst>
          </p:cNvPr>
          <p:cNvSpPr>
            <a:spLocks noGrp="1"/>
          </p:cNvSpPr>
          <p:nvPr>
            <p:ph type="body" sz="quarter" idx="17"/>
          </p:nvPr>
        </p:nvSpPr>
        <p:spPr/>
        <p:txBody>
          <a:bodyPr/>
          <a:lstStyle/>
          <a:p>
            <a:r>
              <a:rPr lang="en-GB" dirty="0"/>
              <a:t>Estimated average daily turnover in 2024 of $1.45tn </a:t>
            </a:r>
          </a:p>
        </p:txBody>
      </p:sp>
      <p:sp>
        <p:nvSpPr>
          <p:cNvPr id="15" name="Text Placeholder 14">
            <a:extLst>
              <a:ext uri="{FF2B5EF4-FFF2-40B4-BE49-F238E27FC236}">
                <a16:creationId xmlns:a16="http://schemas.microsoft.com/office/drawing/2014/main" id="{9FB1FF7A-F264-66C5-7586-283BD6F6BDB8}"/>
              </a:ext>
            </a:extLst>
          </p:cNvPr>
          <p:cNvSpPr>
            <a:spLocks noGrp="1"/>
          </p:cNvSpPr>
          <p:nvPr>
            <p:ph type="body" sz="quarter" idx="15"/>
          </p:nvPr>
        </p:nvSpPr>
        <p:spPr>
          <a:xfrm>
            <a:off x="977901" y="6096000"/>
            <a:ext cx="3975100" cy="276999"/>
          </a:xfrm>
        </p:spPr>
        <p:txBody>
          <a:bodyPr/>
          <a:lstStyle/>
          <a:p>
            <a:r>
              <a:rPr lang="en-GB" dirty="0"/>
              <a:t>Source: BIS,SIFMA,  September 2025</a:t>
            </a:r>
          </a:p>
          <a:p>
            <a:r>
              <a:rPr lang="en-GB" dirty="0"/>
              <a:t>* Bills/Notes/Bonds/TIPS/FRNs</a:t>
            </a:r>
          </a:p>
        </p:txBody>
      </p:sp>
      <p:graphicFrame>
        <p:nvGraphicFramePr>
          <p:cNvPr id="10" name="Content Placeholder 9">
            <a:extLst>
              <a:ext uri="{FF2B5EF4-FFF2-40B4-BE49-F238E27FC236}">
                <a16:creationId xmlns:a16="http://schemas.microsoft.com/office/drawing/2014/main" id="{D5DA5EA3-FD6A-B8A4-E282-6B5B2473056D}"/>
              </a:ext>
            </a:extLst>
          </p:cNvPr>
          <p:cNvGraphicFramePr>
            <a:graphicFrameLocks noGrp="1"/>
          </p:cNvGraphicFramePr>
          <p:nvPr>
            <p:ph sz="quarter" idx="14"/>
            <p:extLst>
              <p:ext uri="{D42A27DB-BD31-4B8C-83A1-F6EECF244321}">
                <p14:modId xmlns:p14="http://schemas.microsoft.com/office/powerpoint/2010/main" val="1712580941"/>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 Placeholder 15">
            <a:extLst>
              <a:ext uri="{FF2B5EF4-FFF2-40B4-BE49-F238E27FC236}">
                <a16:creationId xmlns:a16="http://schemas.microsoft.com/office/drawing/2014/main" id="{D184CD60-0962-EE75-6067-B5123F5948ED}"/>
              </a:ext>
            </a:extLst>
          </p:cNvPr>
          <p:cNvSpPr>
            <a:spLocks noGrp="1"/>
          </p:cNvSpPr>
          <p:nvPr>
            <p:ph type="body" sz="quarter" idx="16"/>
          </p:nvPr>
        </p:nvSpPr>
        <p:spPr>
          <a:xfrm>
            <a:off x="977900" y="1712714"/>
            <a:ext cx="3975100" cy="184666"/>
          </a:xfrm>
        </p:spPr>
        <p:txBody>
          <a:bodyPr/>
          <a:lstStyle/>
          <a:p>
            <a:r>
              <a:rPr lang="en-GB" dirty="0"/>
              <a:t>UST bonds account for more then half of the size (+$60tn)</a:t>
            </a:r>
          </a:p>
        </p:txBody>
      </p:sp>
      <p:sp>
        <p:nvSpPr>
          <p:cNvPr id="14" name="Text Placeholder 13">
            <a:extLst>
              <a:ext uri="{FF2B5EF4-FFF2-40B4-BE49-F238E27FC236}">
                <a16:creationId xmlns:a16="http://schemas.microsoft.com/office/drawing/2014/main" id="{08E916D0-9023-6786-AE48-72AA35D3A9B3}"/>
              </a:ext>
            </a:extLst>
          </p:cNvPr>
          <p:cNvSpPr>
            <a:spLocks noGrp="1"/>
          </p:cNvSpPr>
          <p:nvPr>
            <p:ph type="body" sz="quarter" idx="13"/>
          </p:nvPr>
        </p:nvSpPr>
        <p:spPr>
          <a:xfrm>
            <a:off x="977900" y="1229439"/>
            <a:ext cx="8147050" cy="246221"/>
          </a:xfrm>
        </p:spPr>
        <p:txBody>
          <a:bodyPr/>
          <a:lstStyle/>
          <a:p>
            <a:r>
              <a:rPr lang="en-GB" dirty="0"/>
              <a:t>UST market remains the largest and the most liquid part of the global fixed income market</a:t>
            </a:r>
          </a:p>
        </p:txBody>
      </p:sp>
      <p:sp>
        <p:nvSpPr>
          <p:cNvPr id="7" name="Title 6">
            <a:extLst>
              <a:ext uri="{FF2B5EF4-FFF2-40B4-BE49-F238E27FC236}">
                <a16:creationId xmlns:a16="http://schemas.microsoft.com/office/drawing/2014/main" id="{8C952B17-E462-3CA8-F93F-237DD01573CF}"/>
              </a:ext>
            </a:extLst>
          </p:cNvPr>
          <p:cNvSpPr>
            <a:spLocks noGrp="1"/>
          </p:cNvSpPr>
          <p:nvPr>
            <p:ph type="title"/>
          </p:nvPr>
        </p:nvSpPr>
        <p:spPr>
          <a:xfrm>
            <a:off x="979200" y="675601"/>
            <a:ext cx="6316950" cy="332399"/>
          </a:xfrm>
        </p:spPr>
        <p:txBody>
          <a:bodyPr/>
          <a:lstStyle/>
          <a:p>
            <a:r>
              <a:rPr lang="en-GB" dirty="0"/>
              <a:t>US Dollar Denominated debt</a:t>
            </a:r>
          </a:p>
        </p:txBody>
      </p:sp>
    </p:spTree>
    <p:extLst>
      <p:ext uri="{BB962C8B-B14F-4D97-AF65-F5344CB8AC3E}">
        <p14:creationId xmlns:p14="http://schemas.microsoft.com/office/powerpoint/2010/main" val="342711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‘FED’</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a:xfrm>
            <a:off x="977900" y="1229439"/>
            <a:ext cx="8147050" cy="246221"/>
          </a:xfrm>
        </p:spPr>
        <p:txBody>
          <a:bodyPr/>
          <a:lstStyle/>
          <a:p>
            <a:r>
              <a:rPr lang="en-GB" dirty="0"/>
              <a:t>Since the Great Financial Crisis, many look at the FED as the Central Bank of Central Banks </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In Fed we trust</a:t>
            </a:r>
          </a:p>
        </p:txBody>
      </p:sp>
      <p:pic>
        <p:nvPicPr>
          <p:cNvPr id="9" name="Picture 8">
            <a:extLst>
              <a:ext uri="{FF2B5EF4-FFF2-40B4-BE49-F238E27FC236}">
                <a16:creationId xmlns:a16="http://schemas.microsoft.com/office/drawing/2014/main" id="{E45354D7-212A-B28F-88E9-6E5C11E10FDC}"/>
              </a:ext>
            </a:extLst>
          </p:cNvPr>
          <p:cNvPicPr>
            <a:picLocks noChangeAspect="1"/>
          </p:cNvPicPr>
          <p:nvPr/>
        </p:nvPicPr>
        <p:blipFill>
          <a:blip r:embed="rId2"/>
          <a:stretch>
            <a:fillRect/>
          </a:stretch>
        </p:blipFill>
        <p:spPr>
          <a:xfrm>
            <a:off x="977900" y="1697099"/>
            <a:ext cx="8133959" cy="4398901"/>
          </a:xfrm>
          <a:prstGeom prst="rect">
            <a:avLst/>
          </a:prstGeom>
        </p:spPr>
      </p:pic>
    </p:spTree>
    <p:extLst>
      <p:ext uri="{BB962C8B-B14F-4D97-AF65-F5344CB8AC3E}">
        <p14:creationId xmlns:p14="http://schemas.microsoft.com/office/powerpoint/2010/main" val="78045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‘DOTS’</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a:xfrm>
            <a:off x="977900" y="1229439"/>
            <a:ext cx="8147050" cy="246221"/>
          </a:xfrm>
        </p:spPr>
        <p:txBody>
          <a:bodyPr/>
          <a:lstStyle/>
          <a:p>
            <a:r>
              <a:rPr lang="en-GB" dirty="0"/>
              <a:t>Since 2012 Fed officials started using the Dot Plot </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Fed forward ‘guidance’ tool</a:t>
            </a:r>
          </a:p>
        </p:txBody>
      </p:sp>
      <p:pic>
        <p:nvPicPr>
          <p:cNvPr id="2" name="Picture 1">
            <a:extLst>
              <a:ext uri="{FF2B5EF4-FFF2-40B4-BE49-F238E27FC236}">
                <a16:creationId xmlns:a16="http://schemas.microsoft.com/office/drawing/2014/main" id="{9FCEF497-8E87-0130-436E-825CEAC33D20}"/>
              </a:ext>
            </a:extLst>
          </p:cNvPr>
          <p:cNvPicPr>
            <a:picLocks noChangeAspect="1"/>
          </p:cNvPicPr>
          <p:nvPr/>
        </p:nvPicPr>
        <p:blipFill>
          <a:blip r:embed="rId2"/>
          <a:stretch>
            <a:fillRect/>
          </a:stretch>
        </p:blipFill>
        <p:spPr>
          <a:xfrm>
            <a:off x="977900" y="1714500"/>
            <a:ext cx="8147050" cy="4159464"/>
          </a:xfrm>
          <a:prstGeom prst="rect">
            <a:avLst/>
          </a:prstGeom>
        </p:spPr>
      </p:pic>
    </p:spTree>
    <p:extLst>
      <p:ext uri="{BB962C8B-B14F-4D97-AF65-F5344CB8AC3E}">
        <p14:creationId xmlns:p14="http://schemas.microsoft.com/office/powerpoint/2010/main" val="374921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‘WIRP’</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It is an active curve - subject to market changes. </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Fed’s interest rate path*</a:t>
            </a:r>
          </a:p>
        </p:txBody>
      </p:sp>
      <p:pic>
        <p:nvPicPr>
          <p:cNvPr id="10" name="Content Placeholder 9">
            <a:extLst>
              <a:ext uri="{FF2B5EF4-FFF2-40B4-BE49-F238E27FC236}">
                <a16:creationId xmlns:a16="http://schemas.microsoft.com/office/drawing/2014/main" id="{C479400E-0559-25F1-8384-C982995AB366}"/>
              </a:ext>
            </a:extLst>
          </p:cNvPr>
          <p:cNvPicPr>
            <a:picLocks noGrp="1" noChangeAspect="1"/>
          </p:cNvPicPr>
          <p:nvPr>
            <p:ph sz="quarter" idx="14"/>
          </p:nvPr>
        </p:nvPicPr>
        <p:blipFill>
          <a:blip r:embed="rId2"/>
          <a:stretch>
            <a:fillRect/>
          </a:stretch>
        </p:blipFill>
        <p:spPr>
          <a:xfrm>
            <a:off x="977900" y="1714500"/>
            <a:ext cx="8147050" cy="4305300"/>
          </a:xfrm>
          <a:prstGeom prst="rect">
            <a:avLst/>
          </a:prstGeom>
          <a:noFill/>
        </p:spPr>
      </p:pic>
    </p:spTree>
    <p:extLst>
      <p:ext uri="{BB962C8B-B14F-4D97-AF65-F5344CB8AC3E}">
        <p14:creationId xmlns:p14="http://schemas.microsoft.com/office/powerpoint/2010/main" val="2915781283"/>
      </p:ext>
    </p:extLst>
  </p:cSld>
  <p:clrMapOvr>
    <a:masterClrMapping/>
  </p:clrMapOvr>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68072A6084CD4F91BAAE6C620D7BEF" ma:contentTypeVersion="13" ma:contentTypeDescription="Create a new document." ma:contentTypeScope="" ma:versionID="602af3a9fdec44957105dace1585cb49">
  <xsd:schema xmlns:xsd="http://www.w3.org/2001/XMLSchema" xmlns:xs="http://www.w3.org/2001/XMLSchema" xmlns:p="http://schemas.microsoft.com/office/2006/metadata/properties" xmlns:ns2="909f915b-ce8e-490f-99f5-b5325376a70b" xmlns:ns3="6a327845-9b51-4b97-9d66-4acf00a098f1" xmlns:ns4="1cae05f8-4ff4-4d26-9b70-a7037a17c4b9" targetNamespace="http://schemas.microsoft.com/office/2006/metadata/properties" ma:root="true" ma:fieldsID="238f25a8d994d35418597c8e6063e3de" ns2:_="" ns3:_="" ns4:_="">
    <xsd:import namespace="909f915b-ce8e-490f-99f5-b5325376a70b"/>
    <xsd:import namespace="6a327845-9b51-4b97-9d66-4acf00a098f1"/>
    <xsd:import namespace="1cae05f8-4ff4-4d26-9b70-a7037a17c4b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9f915b-ce8e-490f-99f5-b5325376a7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fe2d55-6608-44ee-b2b9-a60f141b6e75"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327845-9b51-4b97-9d66-4acf00a09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ae05f8-4ff4-4d26-9b70-a7037a17c4b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3f96ad9-353b-42d4-9b4a-e14bcd77756f}" ma:internalName="TaxCatchAll" ma:showField="CatchAllData" ma:web="6a327845-9b51-4b97-9d66-4acf00a09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1cae05f8-4ff4-4d26-9b70-a7037a17c4b9" xsi:nil="true"/>
    <lcf76f155ced4ddcb4097134ff3c332f xmlns="909f915b-ce8e-490f-99f5-b5325376a7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30DF185-B7CE-4540-9FA6-83213B9EFDEE}">
  <ds:schemaRefs>
    <ds:schemaRef ds:uri="http://schemas.microsoft.com/sharepoint/v3/contenttype/forms"/>
  </ds:schemaRefs>
</ds:datastoreItem>
</file>

<file path=customXml/itemProps2.xml><?xml version="1.0" encoding="utf-8"?>
<ds:datastoreItem xmlns:ds="http://schemas.openxmlformats.org/officeDocument/2006/customXml" ds:itemID="{EC023D6F-DC92-4888-8D4C-30F1FAE04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9f915b-ce8e-490f-99f5-b5325376a70b"/>
    <ds:schemaRef ds:uri="6a327845-9b51-4b97-9d66-4acf00a098f1"/>
    <ds:schemaRef ds:uri="1cae05f8-4ff4-4d26-9b70-a7037a17c4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D074A8-BFF8-40B4-9CF3-EB950C19A96E}">
  <ds:schemaRefs>
    <ds:schemaRef ds:uri="http://schemas.microsoft.com/office/infopath/2007/PartnerControls"/>
    <ds:schemaRef ds:uri="http://schemas.microsoft.com/office/2006/documentManagement/types"/>
    <ds:schemaRef ds:uri="http://purl.org/dc/dcmitype/"/>
    <ds:schemaRef ds:uri="909f915b-ce8e-490f-99f5-b5325376a70b"/>
    <ds:schemaRef ds:uri="1cae05f8-4ff4-4d26-9b70-a7037a17c4b9"/>
    <ds:schemaRef ds:uri="http://purl.org/dc/terms/"/>
    <ds:schemaRef ds:uri="6a327845-9b51-4b97-9d66-4acf00a098f1"/>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CAIM PPTX Template</Template>
  <TotalTime>6592</TotalTime>
  <Words>663</Words>
  <Application>Microsoft Office PowerPoint</Application>
  <PresentationFormat>A4 Paper (210x297 mm)</PresentationFormat>
  <Paragraphs>84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Open Sans</vt:lpstr>
      <vt:lpstr>Open Sans SemiBold</vt:lpstr>
      <vt:lpstr>Source Sans CAIM</vt:lpstr>
      <vt:lpstr>System Font Regular</vt:lpstr>
      <vt:lpstr>Office Theme</vt:lpstr>
      <vt:lpstr>  Central bank seminar  US Rates Market </vt:lpstr>
      <vt:lpstr>Market Overview </vt:lpstr>
      <vt:lpstr>Global Fixed income market outstanding </vt:lpstr>
      <vt:lpstr>The debt versus Equity issuance </vt:lpstr>
      <vt:lpstr>US Rates market on Bloomberg </vt:lpstr>
      <vt:lpstr>US Dollar Denominated debt</vt:lpstr>
      <vt:lpstr>In Fed we trust</vt:lpstr>
      <vt:lpstr>Fed forward ‘guidance’ tool</vt:lpstr>
      <vt:lpstr>The Fed’s interest rate path*</vt:lpstr>
      <vt:lpstr>The ‘Fed’s’ curve*</vt:lpstr>
      <vt:lpstr>US Rates main monitor*</vt:lpstr>
      <vt:lpstr>Libor is ‘dead’*</vt:lpstr>
      <vt:lpstr>The SOFR is our new ‘Libor’*</vt:lpstr>
      <vt:lpstr>Secured versus unsecured risk</vt:lpstr>
      <vt:lpstr>UST active monitor*</vt:lpstr>
      <vt:lpstr>US Treasuries*</vt:lpstr>
      <vt:lpstr>UST market growth</vt:lpstr>
      <vt:lpstr>UST ownership structure</vt:lpstr>
      <vt:lpstr>Appendix</vt:lpstr>
      <vt:lpstr>US Curves on Bloomberg</vt:lpstr>
      <vt:lpstr>Liquidity shift – one sided market</vt:lpstr>
      <vt:lpstr>Money Market funds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Grava, Roberts</dc:creator>
  <cp:lastModifiedBy>Charlie Nash</cp:lastModifiedBy>
  <cp:revision>110</cp:revision>
  <dcterms:created xsi:type="dcterms:W3CDTF">2021-11-18T14:21:31Z</dcterms:created>
  <dcterms:modified xsi:type="dcterms:W3CDTF">2025-10-05T17:17:27Z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0x0101000A68072A6084CD4F91BAAE6C620D7BEF</vt:lpwstr>
  </property>
  <property fmtid="{D5CDD505-2E9C-101B-9397-08002B2CF9AE}" pid="3" name="MediaServiceImageTags">
    <vt:lpwstr/>
  </property>
</Properties>
</file>